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5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6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1BAB9-1DFB-4709-88AD-6688BBD35B3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77C663-8545-4868-92C3-E0AF97FECBBA}">
      <dgm:prSet phldrT="[Text]"/>
      <dgm:spPr/>
      <dgm:t>
        <a:bodyPr/>
        <a:lstStyle/>
        <a:p>
          <a:r>
            <a:rPr lang="hr-HR" dirty="0" smtClean="0">
              <a:latin typeface="+mn-lt"/>
              <a:ea typeface="Futura" panose="02020800000000000000" pitchFamily="18" charset="0"/>
              <a:cs typeface="Futura" panose="02020800000000000000" pitchFamily="18" charset="0"/>
            </a:rPr>
            <a:t>Obrazovni ishodi</a:t>
          </a:r>
          <a:endParaRPr lang="en-US" dirty="0">
            <a:latin typeface="+mn-lt"/>
            <a:ea typeface="Futura" panose="02020800000000000000" pitchFamily="18" charset="0"/>
            <a:cs typeface="Futura" panose="02020800000000000000" pitchFamily="18" charset="0"/>
          </a:endParaRPr>
        </a:p>
      </dgm:t>
    </dgm:pt>
    <dgm:pt modelId="{CE3BB7E0-9CC4-4AF3-89C6-2D56CC3AF23B}" type="parTrans" cxnId="{1E2E4C57-18C3-4704-B527-4C7B0FAD5F0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57010E4-0A03-44F3-B469-A44D047C6FE3}" type="sibTrans" cxnId="{1E2E4C57-18C3-4704-B527-4C7B0FAD5F0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73BFAA3-9E0E-4009-A70F-FD2A34067A10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Opisi onoga što učenici trebaju znati, razumjeti i moći učiniti</a:t>
          </a:r>
          <a:endParaRPr lang="en-US" sz="1600" dirty="0">
            <a:latin typeface="+mn-lt"/>
          </a:endParaRPr>
        </a:p>
      </dgm:t>
    </dgm:pt>
    <dgm:pt modelId="{291A0F2A-AD18-4323-B1A1-98659E53A4B6}" type="parTrans" cxnId="{EF3E032B-1676-4316-AF14-EFF98B76C3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F0840B5-3B29-40B6-9CF0-6128581F7BCE}" type="sibTrans" cxnId="{EF3E032B-1676-4316-AF14-EFF98B76C3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B90E56-1EF6-43F5-A719-E18D22F92F54}">
      <dgm:prSet phldrT="[Text]"/>
      <dgm:spPr/>
      <dgm:t>
        <a:bodyPr/>
        <a:lstStyle/>
        <a:p>
          <a:r>
            <a:rPr lang="hr-HR" dirty="0" smtClean="0">
              <a:latin typeface="+mn-lt"/>
              <a:ea typeface="Futura" panose="02020800000000000000" pitchFamily="18" charset="0"/>
              <a:cs typeface="Futura" panose="02020800000000000000" pitchFamily="18" charset="0"/>
            </a:rPr>
            <a:t>Kognitivne razine</a:t>
          </a:r>
          <a:endParaRPr lang="en-US" dirty="0">
            <a:latin typeface="+mn-lt"/>
            <a:ea typeface="Futura" panose="02020800000000000000" pitchFamily="18" charset="0"/>
            <a:cs typeface="Futura" panose="02020800000000000000" pitchFamily="18" charset="0"/>
          </a:endParaRPr>
        </a:p>
      </dgm:t>
    </dgm:pt>
    <dgm:pt modelId="{583CB015-0FD2-4324-95DF-D3BC9D90E7EA}" type="parTrans" cxnId="{057B85B1-3853-483E-812D-888E55975D4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8C40541-09EB-4DF6-B80A-683CFC3A54B6}" type="sibTrans" cxnId="{057B85B1-3853-483E-812D-888E55975D4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A819211-2C7A-45E0-8A95-253D0F4D3498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Razine kognitivnih procesa kojima se ispituju određeni obrazovni ishodi</a:t>
          </a:r>
          <a:endParaRPr lang="en-US" sz="1600" dirty="0">
            <a:latin typeface="+mn-lt"/>
          </a:endParaRPr>
        </a:p>
      </dgm:t>
    </dgm:pt>
    <dgm:pt modelId="{31AB46BB-0ABD-4938-91AA-968A7D05055E}" type="parTrans" cxnId="{18F8C45B-4ED0-49C9-A6CD-DB62F6BCEF6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BA2D62-C35B-47E2-8262-6A9C0C2C9A9B}" type="sibTrans" cxnId="{18F8C45B-4ED0-49C9-A6CD-DB62F6BCEF6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E6EBFE7-6E6D-48F6-8A7F-E00D108B3FBC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Za definiranje razina koristi se </a:t>
          </a:r>
          <a:r>
            <a:rPr lang="hr-HR" sz="1600" dirty="0" err="1" smtClean="0">
              <a:latin typeface="+mn-lt"/>
            </a:rPr>
            <a:t>Bloomova</a:t>
          </a:r>
          <a:r>
            <a:rPr lang="hr-HR" sz="1600" dirty="0" smtClean="0">
              <a:latin typeface="+mn-lt"/>
            </a:rPr>
            <a:t> taksonomija - 3 razine (pamćenje, razumijevanje i primjena)</a:t>
          </a:r>
          <a:endParaRPr lang="en-US" sz="1600" dirty="0">
            <a:latin typeface="+mn-lt"/>
          </a:endParaRPr>
        </a:p>
      </dgm:t>
    </dgm:pt>
    <dgm:pt modelId="{98F2E683-6C9E-4071-9E61-BB902F2BA8CD}" type="parTrans" cxnId="{C62110DA-3E81-415A-A9CC-345B93D686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6412779-2F0A-4D8E-98AD-F2FC3CCAB0C2}" type="sibTrans" cxnId="{C62110DA-3E81-415A-A9CC-345B93D686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337148A-B414-4CA0-9EA8-E4AA65572564}">
      <dgm:prSet phldrT="[Text]"/>
      <dgm:spPr/>
      <dgm:t>
        <a:bodyPr/>
        <a:lstStyle/>
        <a:p>
          <a:r>
            <a:rPr lang="hr-HR" dirty="0" smtClean="0">
              <a:latin typeface="+mn-lt"/>
              <a:ea typeface="Futura" panose="02020800000000000000" pitchFamily="18" charset="0"/>
              <a:cs typeface="Futura" panose="02020800000000000000" pitchFamily="18" charset="0"/>
            </a:rPr>
            <a:t>Težina zadatka</a:t>
          </a:r>
          <a:endParaRPr lang="en-US" dirty="0">
            <a:latin typeface="+mn-lt"/>
            <a:ea typeface="Futura" panose="02020800000000000000" pitchFamily="18" charset="0"/>
            <a:cs typeface="Futura" panose="02020800000000000000" pitchFamily="18" charset="0"/>
          </a:endParaRPr>
        </a:p>
      </dgm:t>
    </dgm:pt>
    <dgm:pt modelId="{BFDE7817-4CC9-470B-9DE6-74F80D0567B9}" type="parTrans" cxnId="{EFB0655D-8D20-4205-8463-92F455ECF52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43F505-5721-4D8C-9336-8E6B7936983B}" type="sibTrans" cxnId="{EFB0655D-8D20-4205-8463-92F455ECF52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18CF072-8A91-4AC8-AD60-35307BFDFC39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Postotak učenika koji bi trebao moći ispravno riješiti pojedini zadatak</a:t>
          </a:r>
          <a:endParaRPr lang="en-US" sz="1600" dirty="0">
            <a:latin typeface="+mn-lt"/>
          </a:endParaRPr>
        </a:p>
      </dgm:t>
    </dgm:pt>
    <dgm:pt modelId="{11EA3D1B-6DAC-46E9-9DA1-3153508F1F3E}" type="parTrans" cxnId="{7D0B382E-0209-409D-AB4E-543D7F73B6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6661F20-A288-4BE4-96D0-81642B9FD612}" type="sibTrans" cxnId="{7D0B382E-0209-409D-AB4E-543D7F73B6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FCAFFD2-7CF9-40EB-BA87-9D0BE9189A69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Popisani u Ispitnom katalogu</a:t>
          </a:r>
          <a:endParaRPr lang="en-US" sz="1600" dirty="0">
            <a:latin typeface="+mn-lt"/>
          </a:endParaRPr>
        </a:p>
      </dgm:t>
    </dgm:pt>
    <dgm:pt modelId="{CF2B51E1-8B08-4750-8B79-A85F18672B38}" type="parTrans" cxnId="{868DE33A-592F-4A79-A844-776030FAC2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8AE86B1-115E-49F8-9A51-7A83783D63D3}" type="sibTrans" cxnId="{868DE33A-592F-4A79-A844-776030FAC2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5D1B8E-A7BE-418C-A741-1D620B3DA991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Svaki zadatak ispituje samo jednu kognitivnu razinu koja odgovara obrazovnomu ishodu</a:t>
          </a:r>
          <a:endParaRPr lang="en-US" sz="1600" dirty="0">
            <a:latin typeface="+mn-lt"/>
          </a:endParaRPr>
        </a:p>
      </dgm:t>
    </dgm:pt>
    <dgm:pt modelId="{EEAF0982-BC85-4294-8DB6-9647C42505F8}" type="parTrans" cxnId="{08FEF0F4-90CA-4D05-8E02-F695704591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9C92F77-55BC-4DD5-A921-19877DBC8D59}" type="sibTrans" cxnId="{08FEF0F4-90CA-4D05-8E02-F695704591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1C43777-04E9-42CF-AFD2-D4544355E6A0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Isti se nastavni sadržaj može ispitati na različitim razinama kognitivnih procesa</a:t>
          </a:r>
          <a:endParaRPr lang="en-US" sz="1600" dirty="0">
            <a:latin typeface="+mn-lt"/>
          </a:endParaRPr>
        </a:p>
      </dgm:t>
    </dgm:pt>
    <dgm:pt modelId="{98B6DD07-D717-484D-BB9B-8C5FAA3B0D19}" type="parTrans" cxnId="{DCA07C62-DB86-4353-947F-2CE282D000F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84E34F3-0D90-422E-8D66-A0E3ED861DB4}" type="sibTrans" cxnId="{DCA07C62-DB86-4353-947F-2CE282D000F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C921C7E-2CB1-4F56-9CA3-BA19086354D9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Određuju se na temelju nastavnoga plana i programa</a:t>
          </a:r>
          <a:endParaRPr lang="en-US" sz="1600" dirty="0">
            <a:latin typeface="+mn-lt"/>
          </a:endParaRPr>
        </a:p>
      </dgm:t>
    </dgm:pt>
    <dgm:pt modelId="{7E15B94B-0BCF-4596-B763-00B6040FD46D}" type="parTrans" cxnId="{9D6E66EA-E2FA-42CE-8F33-0297698B6B0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C0743D-3606-41EB-AE03-E3E0338B3375}" type="sibTrans" cxnId="{9D6E66EA-E2FA-42CE-8F33-0297698B6B0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DACF274-45FE-4A0D-885E-051AF598A58A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5 kategorija težine: vrlo teško (0 % ‒ 19 %), teško (20 % ‒ 39 %), srednje teško (40 % ‒ 59 %), lagano (60 % ‒ 79 %) i vrlo lagano (80 % ‒ 100 %)</a:t>
          </a:r>
          <a:endParaRPr lang="en-US" sz="1600" dirty="0">
            <a:latin typeface="+mn-lt"/>
          </a:endParaRPr>
        </a:p>
      </dgm:t>
    </dgm:pt>
    <dgm:pt modelId="{15F52D44-E677-4B33-9EA8-4909F34DF924}" type="parTrans" cxnId="{E216DB2F-DFDA-4BAB-96E5-8DB078A860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6B8DDF-239F-4404-B995-38806D0EF79A}" type="sibTrans" cxnId="{E216DB2F-DFDA-4BAB-96E5-8DB078A860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72AF1DD-EB77-4C41-AC64-38837D6C1D55}">
      <dgm:prSet phldrT="[Text]" custT="1"/>
      <dgm:spPr/>
      <dgm:t>
        <a:bodyPr/>
        <a:lstStyle/>
        <a:p>
          <a:r>
            <a:rPr lang="hr-HR" sz="1600" dirty="0" smtClean="0">
              <a:latin typeface="+mn-lt"/>
            </a:rPr>
            <a:t>Ispit odgovarajuće težine sadržava barem polovinu srednje teških zadataka koje može uspješno riješiti od 40 % do 59 % pristupnika. Druga polovina ispita trebala bi se sastojati od podjednakoga broja teških i laganih zadataka</a:t>
          </a:r>
          <a:endParaRPr lang="en-US" sz="1600" dirty="0">
            <a:latin typeface="+mn-lt"/>
          </a:endParaRPr>
        </a:p>
      </dgm:t>
    </dgm:pt>
    <dgm:pt modelId="{706C32D9-2DB7-4A01-A98C-B366C550E06A}" type="parTrans" cxnId="{B8644F84-CA21-44A3-AA23-FC6D459D89B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24874D2-67AA-4086-8847-FF4EAB9709BD}" type="sibTrans" cxnId="{B8644F84-CA21-44A3-AA23-FC6D459D89B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EA8AC93-5DF5-4270-A3AA-8DD0401A3D63}" type="pres">
      <dgm:prSet presAssocID="{13B1BAB9-1DFB-4709-88AD-6688BBD35B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64CD8C-CC62-49B5-B4C7-6C97E652385D}" type="pres">
      <dgm:prSet presAssocID="{9177C663-8545-4868-92C3-E0AF97FECBBA}" presName="linNode" presStyleCnt="0"/>
      <dgm:spPr/>
      <dgm:t>
        <a:bodyPr/>
        <a:lstStyle/>
        <a:p>
          <a:endParaRPr lang="en-US"/>
        </a:p>
      </dgm:t>
    </dgm:pt>
    <dgm:pt modelId="{CCFA544F-643B-4C9C-916A-548FBAE6FE8F}" type="pres">
      <dgm:prSet presAssocID="{9177C663-8545-4868-92C3-E0AF97FECBB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06FE8-A67B-488A-A2B6-6E2AA1647417}" type="pres">
      <dgm:prSet presAssocID="{9177C663-8545-4868-92C3-E0AF97FECBBA}" presName="descendantText" presStyleLbl="alignAccFollowNode1" presStyleIdx="0" presStyleCnt="3" custScaleY="120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65448-0AEF-4508-A203-7D2F37D06173}" type="pres">
      <dgm:prSet presAssocID="{757010E4-0A03-44F3-B469-A44D047C6FE3}" presName="sp" presStyleCnt="0"/>
      <dgm:spPr/>
      <dgm:t>
        <a:bodyPr/>
        <a:lstStyle/>
        <a:p>
          <a:endParaRPr lang="en-US"/>
        </a:p>
      </dgm:t>
    </dgm:pt>
    <dgm:pt modelId="{72F4EC88-0C79-4854-95EB-16A69DF86016}" type="pres">
      <dgm:prSet presAssocID="{40B90E56-1EF6-43F5-A719-E18D22F92F54}" presName="linNode" presStyleCnt="0"/>
      <dgm:spPr/>
      <dgm:t>
        <a:bodyPr/>
        <a:lstStyle/>
        <a:p>
          <a:endParaRPr lang="en-US"/>
        </a:p>
      </dgm:t>
    </dgm:pt>
    <dgm:pt modelId="{AF91BFB6-4D30-455A-8C39-CCB4EDBC35AD}" type="pres">
      <dgm:prSet presAssocID="{40B90E56-1EF6-43F5-A719-E18D22F92F5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15092-720D-4E83-9375-53D24C14C76A}" type="pres">
      <dgm:prSet presAssocID="{40B90E56-1EF6-43F5-A719-E18D22F92F54}" presName="descendantText" presStyleLbl="alignAccFollowNode1" presStyleIdx="1" presStyleCnt="3" custScaleY="117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C76DC-4AD1-4CF4-A098-17CC9E763A25}" type="pres">
      <dgm:prSet presAssocID="{C8C40541-09EB-4DF6-B80A-683CFC3A54B6}" presName="sp" presStyleCnt="0"/>
      <dgm:spPr/>
      <dgm:t>
        <a:bodyPr/>
        <a:lstStyle/>
        <a:p>
          <a:endParaRPr lang="en-US"/>
        </a:p>
      </dgm:t>
    </dgm:pt>
    <dgm:pt modelId="{BEFEC055-68A9-4B15-A524-1726D5509135}" type="pres">
      <dgm:prSet presAssocID="{0337148A-B414-4CA0-9EA8-E4AA65572564}" presName="linNode" presStyleCnt="0"/>
      <dgm:spPr/>
      <dgm:t>
        <a:bodyPr/>
        <a:lstStyle/>
        <a:p>
          <a:endParaRPr lang="en-US"/>
        </a:p>
      </dgm:t>
    </dgm:pt>
    <dgm:pt modelId="{D1FE522D-70AE-4DEB-A641-879CF3C4E1F7}" type="pres">
      <dgm:prSet presAssocID="{0337148A-B414-4CA0-9EA8-E4AA6557256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C321F-DA93-4F98-9265-D5E950638658}" type="pres">
      <dgm:prSet presAssocID="{0337148A-B414-4CA0-9EA8-E4AA65572564}" presName="descendantText" presStyleLbl="alignAccFollowNode1" presStyleIdx="2" presStyleCnt="3" custScaleY="124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3CCD98-6206-412F-BC73-63E9F222DC38}" type="presOf" srcId="{4C921C7E-2CB1-4F56-9CA3-BA19086354D9}" destId="{73906FE8-A67B-488A-A2B6-6E2AA1647417}" srcOrd="0" destOrd="1" presId="urn:microsoft.com/office/officeart/2005/8/layout/vList5"/>
    <dgm:cxn modelId="{9E37856B-25B6-439C-BDFC-5920C68F538F}" type="presOf" srcId="{6E6EBFE7-6E6D-48F6-8A7F-E00D108B3FBC}" destId="{D8315092-720D-4E83-9375-53D24C14C76A}" srcOrd="0" destOrd="1" presId="urn:microsoft.com/office/officeart/2005/8/layout/vList5"/>
    <dgm:cxn modelId="{2BE71FAD-AAB4-4BCD-97F9-2E39B1F5764C}" type="presOf" srcId="{81C43777-04E9-42CF-AFD2-D4544355E6A0}" destId="{D8315092-720D-4E83-9375-53D24C14C76A}" srcOrd="0" destOrd="3" presId="urn:microsoft.com/office/officeart/2005/8/layout/vList5"/>
    <dgm:cxn modelId="{154E7AC0-6834-414C-841F-5C8FFACCA8D5}" type="presOf" srcId="{40B90E56-1EF6-43F5-A719-E18D22F92F54}" destId="{AF91BFB6-4D30-455A-8C39-CCB4EDBC35AD}" srcOrd="0" destOrd="0" presId="urn:microsoft.com/office/officeart/2005/8/layout/vList5"/>
    <dgm:cxn modelId="{EF3E032B-1676-4316-AF14-EFF98B76C3AE}" srcId="{9177C663-8545-4868-92C3-E0AF97FECBBA}" destId="{773BFAA3-9E0E-4009-A70F-FD2A34067A10}" srcOrd="0" destOrd="0" parTransId="{291A0F2A-AD18-4323-B1A1-98659E53A4B6}" sibTransId="{1F0840B5-3B29-40B6-9CF0-6128581F7BCE}"/>
    <dgm:cxn modelId="{1E2E4C57-18C3-4704-B527-4C7B0FAD5F07}" srcId="{13B1BAB9-1DFB-4709-88AD-6688BBD35B3B}" destId="{9177C663-8545-4868-92C3-E0AF97FECBBA}" srcOrd="0" destOrd="0" parTransId="{CE3BB7E0-9CC4-4AF3-89C6-2D56CC3AF23B}" sibTransId="{757010E4-0A03-44F3-B469-A44D047C6FE3}"/>
    <dgm:cxn modelId="{7D0B382E-0209-409D-AB4E-543D7F73B6A0}" srcId="{0337148A-B414-4CA0-9EA8-E4AA65572564}" destId="{B18CF072-8A91-4AC8-AD60-35307BFDFC39}" srcOrd="0" destOrd="0" parTransId="{11EA3D1B-6DAC-46E9-9DA1-3153508F1F3E}" sibTransId="{86661F20-A288-4BE4-96D0-81642B9FD612}"/>
    <dgm:cxn modelId="{36B14301-976E-47CC-BD08-D770DC1FA7CC}" type="presOf" srcId="{13B1BAB9-1DFB-4709-88AD-6688BBD35B3B}" destId="{DEA8AC93-5DF5-4270-A3AA-8DD0401A3D63}" srcOrd="0" destOrd="0" presId="urn:microsoft.com/office/officeart/2005/8/layout/vList5"/>
    <dgm:cxn modelId="{9599FC43-7643-4467-9198-430AEFC641FB}" type="presOf" srcId="{B18CF072-8A91-4AC8-AD60-35307BFDFC39}" destId="{7B5C321F-DA93-4F98-9265-D5E950638658}" srcOrd="0" destOrd="0" presId="urn:microsoft.com/office/officeart/2005/8/layout/vList5"/>
    <dgm:cxn modelId="{EFB0655D-8D20-4205-8463-92F455ECF526}" srcId="{13B1BAB9-1DFB-4709-88AD-6688BBD35B3B}" destId="{0337148A-B414-4CA0-9EA8-E4AA65572564}" srcOrd="2" destOrd="0" parTransId="{BFDE7817-4CC9-470B-9DE6-74F80D0567B9}" sibTransId="{4F43F505-5721-4D8C-9336-8E6B7936983B}"/>
    <dgm:cxn modelId="{DE48603E-B153-4348-B2D9-B2D8200326C7}" type="presOf" srcId="{DFCAFFD2-7CF9-40EB-BA87-9D0BE9189A69}" destId="{73906FE8-A67B-488A-A2B6-6E2AA1647417}" srcOrd="0" destOrd="2" presId="urn:microsoft.com/office/officeart/2005/8/layout/vList5"/>
    <dgm:cxn modelId="{057B85B1-3853-483E-812D-888E55975D4D}" srcId="{13B1BAB9-1DFB-4709-88AD-6688BBD35B3B}" destId="{40B90E56-1EF6-43F5-A719-E18D22F92F54}" srcOrd="1" destOrd="0" parTransId="{583CB015-0FD2-4324-95DF-D3BC9D90E7EA}" sibTransId="{C8C40541-09EB-4DF6-B80A-683CFC3A54B6}"/>
    <dgm:cxn modelId="{B8644F84-CA21-44A3-AA23-FC6D459D89B8}" srcId="{0337148A-B414-4CA0-9EA8-E4AA65572564}" destId="{C72AF1DD-EB77-4C41-AC64-38837D6C1D55}" srcOrd="2" destOrd="0" parTransId="{706C32D9-2DB7-4A01-A98C-B366C550E06A}" sibTransId="{424874D2-67AA-4086-8847-FF4EAB9709BD}"/>
    <dgm:cxn modelId="{DCA07C62-DB86-4353-947F-2CE282D000FD}" srcId="{40B90E56-1EF6-43F5-A719-E18D22F92F54}" destId="{81C43777-04E9-42CF-AFD2-D4544355E6A0}" srcOrd="3" destOrd="0" parTransId="{98B6DD07-D717-484D-BB9B-8C5FAA3B0D19}" sibTransId="{984E34F3-0D90-422E-8D66-A0E3ED861DB4}"/>
    <dgm:cxn modelId="{2E574FC9-63B1-44AA-9761-00FAFBFC9995}" type="presOf" srcId="{2DACF274-45FE-4A0D-885E-051AF598A58A}" destId="{7B5C321F-DA93-4F98-9265-D5E950638658}" srcOrd="0" destOrd="1" presId="urn:microsoft.com/office/officeart/2005/8/layout/vList5"/>
    <dgm:cxn modelId="{C62110DA-3E81-415A-A9CC-345B93D6868A}" srcId="{40B90E56-1EF6-43F5-A719-E18D22F92F54}" destId="{6E6EBFE7-6E6D-48F6-8A7F-E00D108B3FBC}" srcOrd="1" destOrd="0" parTransId="{98F2E683-6C9E-4071-9E61-BB902F2BA8CD}" sibTransId="{96412779-2F0A-4D8E-98AD-F2FC3CCAB0C2}"/>
    <dgm:cxn modelId="{2D88550A-8898-46A9-9565-C8D157F89BB7}" type="presOf" srcId="{9177C663-8545-4868-92C3-E0AF97FECBBA}" destId="{CCFA544F-643B-4C9C-916A-548FBAE6FE8F}" srcOrd="0" destOrd="0" presId="urn:microsoft.com/office/officeart/2005/8/layout/vList5"/>
    <dgm:cxn modelId="{18F8C45B-4ED0-49C9-A6CD-DB62F6BCEF61}" srcId="{40B90E56-1EF6-43F5-A719-E18D22F92F54}" destId="{0A819211-2C7A-45E0-8A95-253D0F4D3498}" srcOrd="0" destOrd="0" parTransId="{31AB46BB-0ABD-4938-91AA-968A7D05055E}" sibTransId="{8DBA2D62-C35B-47E2-8262-6A9C0C2C9A9B}"/>
    <dgm:cxn modelId="{08FEF0F4-90CA-4D05-8E02-F695704591CF}" srcId="{40B90E56-1EF6-43F5-A719-E18D22F92F54}" destId="{365D1B8E-A7BE-418C-A741-1D620B3DA991}" srcOrd="2" destOrd="0" parTransId="{EEAF0982-BC85-4294-8DB6-9647C42505F8}" sibTransId="{19C92F77-55BC-4DD5-A921-19877DBC8D59}"/>
    <dgm:cxn modelId="{34F8AE92-C6D8-4F44-A1C7-572B0E829996}" type="presOf" srcId="{773BFAA3-9E0E-4009-A70F-FD2A34067A10}" destId="{73906FE8-A67B-488A-A2B6-6E2AA1647417}" srcOrd="0" destOrd="0" presId="urn:microsoft.com/office/officeart/2005/8/layout/vList5"/>
    <dgm:cxn modelId="{3608C156-26B3-4C30-B8C0-5FB3AF5167E1}" type="presOf" srcId="{C72AF1DD-EB77-4C41-AC64-38837D6C1D55}" destId="{7B5C321F-DA93-4F98-9265-D5E950638658}" srcOrd="0" destOrd="2" presId="urn:microsoft.com/office/officeart/2005/8/layout/vList5"/>
    <dgm:cxn modelId="{9D6E66EA-E2FA-42CE-8F33-0297698B6B03}" srcId="{9177C663-8545-4868-92C3-E0AF97FECBBA}" destId="{4C921C7E-2CB1-4F56-9CA3-BA19086354D9}" srcOrd="1" destOrd="0" parTransId="{7E15B94B-0BCF-4596-B763-00B6040FD46D}" sibTransId="{B8C0743D-3606-41EB-AE03-E3E0338B3375}"/>
    <dgm:cxn modelId="{8120CAE1-5632-44AD-996D-42302328CDAE}" type="presOf" srcId="{0A819211-2C7A-45E0-8A95-253D0F4D3498}" destId="{D8315092-720D-4E83-9375-53D24C14C76A}" srcOrd="0" destOrd="0" presId="urn:microsoft.com/office/officeart/2005/8/layout/vList5"/>
    <dgm:cxn modelId="{E216DB2F-DFDA-4BAB-96E5-8DB078A8607D}" srcId="{0337148A-B414-4CA0-9EA8-E4AA65572564}" destId="{2DACF274-45FE-4A0D-885E-051AF598A58A}" srcOrd="1" destOrd="0" parTransId="{15F52D44-E677-4B33-9EA8-4909F34DF924}" sibTransId="{636B8DDF-239F-4404-B995-38806D0EF79A}"/>
    <dgm:cxn modelId="{1E0D47C5-F025-4004-8C54-664BD0140CDC}" type="presOf" srcId="{0337148A-B414-4CA0-9EA8-E4AA65572564}" destId="{D1FE522D-70AE-4DEB-A641-879CF3C4E1F7}" srcOrd="0" destOrd="0" presId="urn:microsoft.com/office/officeart/2005/8/layout/vList5"/>
    <dgm:cxn modelId="{A82C3166-A657-44D9-B2E0-CD9F62E4CCED}" type="presOf" srcId="{365D1B8E-A7BE-418C-A741-1D620B3DA991}" destId="{D8315092-720D-4E83-9375-53D24C14C76A}" srcOrd="0" destOrd="2" presId="urn:microsoft.com/office/officeart/2005/8/layout/vList5"/>
    <dgm:cxn modelId="{868DE33A-592F-4A79-A844-776030FAC243}" srcId="{9177C663-8545-4868-92C3-E0AF97FECBBA}" destId="{DFCAFFD2-7CF9-40EB-BA87-9D0BE9189A69}" srcOrd="2" destOrd="0" parTransId="{CF2B51E1-8B08-4750-8B79-A85F18672B38}" sibTransId="{58AE86B1-115E-49F8-9A51-7A83783D63D3}"/>
    <dgm:cxn modelId="{C7202E4E-1D77-419E-913C-4F47C368E8F7}" type="presParOf" srcId="{DEA8AC93-5DF5-4270-A3AA-8DD0401A3D63}" destId="{DA64CD8C-CC62-49B5-B4C7-6C97E652385D}" srcOrd="0" destOrd="0" presId="urn:microsoft.com/office/officeart/2005/8/layout/vList5"/>
    <dgm:cxn modelId="{07F4C93E-33D5-44AA-96A0-E906338F2818}" type="presParOf" srcId="{DA64CD8C-CC62-49B5-B4C7-6C97E652385D}" destId="{CCFA544F-643B-4C9C-916A-548FBAE6FE8F}" srcOrd="0" destOrd="0" presId="urn:microsoft.com/office/officeart/2005/8/layout/vList5"/>
    <dgm:cxn modelId="{ED5C1B29-512F-4E20-B4DA-DC4024711E2F}" type="presParOf" srcId="{DA64CD8C-CC62-49B5-B4C7-6C97E652385D}" destId="{73906FE8-A67B-488A-A2B6-6E2AA1647417}" srcOrd="1" destOrd="0" presId="urn:microsoft.com/office/officeart/2005/8/layout/vList5"/>
    <dgm:cxn modelId="{3125E967-A5B8-47D4-9EA5-D63053F452D4}" type="presParOf" srcId="{DEA8AC93-5DF5-4270-A3AA-8DD0401A3D63}" destId="{97765448-0AEF-4508-A203-7D2F37D06173}" srcOrd="1" destOrd="0" presId="urn:microsoft.com/office/officeart/2005/8/layout/vList5"/>
    <dgm:cxn modelId="{7D93EF9E-64E8-4EEB-80A1-F265AAE56346}" type="presParOf" srcId="{DEA8AC93-5DF5-4270-A3AA-8DD0401A3D63}" destId="{72F4EC88-0C79-4854-95EB-16A69DF86016}" srcOrd="2" destOrd="0" presId="urn:microsoft.com/office/officeart/2005/8/layout/vList5"/>
    <dgm:cxn modelId="{340F9F9F-D3AE-4EC4-885F-C08521A166FA}" type="presParOf" srcId="{72F4EC88-0C79-4854-95EB-16A69DF86016}" destId="{AF91BFB6-4D30-455A-8C39-CCB4EDBC35AD}" srcOrd="0" destOrd="0" presId="urn:microsoft.com/office/officeart/2005/8/layout/vList5"/>
    <dgm:cxn modelId="{9750C299-E32E-478F-B216-8FE0799CEE10}" type="presParOf" srcId="{72F4EC88-0C79-4854-95EB-16A69DF86016}" destId="{D8315092-720D-4E83-9375-53D24C14C76A}" srcOrd="1" destOrd="0" presId="urn:microsoft.com/office/officeart/2005/8/layout/vList5"/>
    <dgm:cxn modelId="{FCD18251-8BD1-4996-9C07-02CB37A2A957}" type="presParOf" srcId="{DEA8AC93-5DF5-4270-A3AA-8DD0401A3D63}" destId="{D96C76DC-4AD1-4CF4-A098-17CC9E763A25}" srcOrd="3" destOrd="0" presId="urn:microsoft.com/office/officeart/2005/8/layout/vList5"/>
    <dgm:cxn modelId="{590065F4-DEDA-478E-9483-C10C20101728}" type="presParOf" srcId="{DEA8AC93-5DF5-4270-A3AA-8DD0401A3D63}" destId="{BEFEC055-68A9-4B15-A524-1726D5509135}" srcOrd="4" destOrd="0" presId="urn:microsoft.com/office/officeart/2005/8/layout/vList5"/>
    <dgm:cxn modelId="{144A0342-A997-4B62-A9E2-0823360460BB}" type="presParOf" srcId="{BEFEC055-68A9-4B15-A524-1726D5509135}" destId="{D1FE522D-70AE-4DEB-A641-879CF3C4E1F7}" srcOrd="0" destOrd="0" presId="urn:microsoft.com/office/officeart/2005/8/layout/vList5"/>
    <dgm:cxn modelId="{26B464C0-33E7-43A1-A4BE-E9848BEC7697}" type="presParOf" srcId="{BEFEC055-68A9-4B15-A524-1726D5509135}" destId="{7B5C321F-DA93-4F98-9265-D5E9506386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A2F64-DBAA-4FBD-832C-7AAF7BB808E6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56AA56-3BE9-4397-B402-79F46BD1575B}">
      <dgm:prSet phldrT="[Text]"/>
      <dgm:spPr/>
      <dgm:t>
        <a:bodyPr/>
        <a:lstStyle/>
        <a:p>
          <a:r>
            <a:rPr lang="hr-HR" b="1" dirty="0" smtClean="0"/>
            <a:t>Zadatci zatvorenoga tipa</a:t>
          </a:r>
          <a:endParaRPr lang="en-US" b="1" dirty="0"/>
        </a:p>
      </dgm:t>
    </dgm:pt>
    <dgm:pt modelId="{E1E49FE4-E7D0-4A65-B81F-B54C758EF96F}" type="parTrans" cxnId="{0F62B671-DDC8-4CD9-BE9A-B391371A6BC1}">
      <dgm:prSet/>
      <dgm:spPr/>
      <dgm:t>
        <a:bodyPr/>
        <a:lstStyle/>
        <a:p>
          <a:endParaRPr lang="en-US"/>
        </a:p>
      </dgm:t>
    </dgm:pt>
    <dgm:pt modelId="{44B4E3D3-F762-49FF-A2C4-D6574DC4AD30}" type="sibTrans" cxnId="{0F62B671-DDC8-4CD9-BE9A-B391371A6BC1}">
      <dgm:prSet/>
      <dgm:spPr/>
      <dgm:t>
        <a:bodyPr/>
        <a:lstStyle/>
        <a:p>
          <a:endParaRPr lang="en-US"/>
        </a:p>
      </dgm:t>
    </dgm:pt>
    <dgm:pt modelId="{7A9E1D6E-2A86-4142-9357-7565D5F4BD8C}">
      <dgm:prSet phldrT="[Text]" custT="1"/>
      <dgm:spPr/>
      <dgm:t>
        <a:bodyPr/>
        <a:lstStyle/>
        <a:p>
          <a:r>
            <a:rPr lang="hr-HR" sz="2400" dirty="0" smtClean="0"/>
            <a:t>Od više ponuđenih odgovora odabere se onaj koji je točan</a:t>
          </a:r>
          <a:endParaRPr lang="en-US" sz="2800" dirty="0"/>
        </a:p>
      </dgm:t>
    </dgm:pt>
    <dgm:pt modelId="{5E15466B-7E4C-4659-B0FB-08C7B5C1D9EC}" type="parTrans" cxnId="{ADB06E1F-9BB4-4ECB-B12E-985DBF3103E2}">
      <dgm:prSet/>
      <dgm:spPr/>
      <dgm:t>
        <a:bodyPr/>
        <a:lstStyle/>
        <a:p>
          <a:endParaRPr lang="en-US"/>
        </a:p>
      </dgm:t>
    </dgm:pt>
    <dgm:pt modelId="{54D373C2-90F8-4F90-A6BB-B86A70E29CC5}" type="sibTrans" cxnId="{ADB06E1F-9BB4-4ECB-B12E-985DBF3103E2}">
      <dgm:prSet/>
      <dgm:spPr/>
      <dgm:t>
        <a:bodyPr/>
        <a:lstStyle/>
        <a:p>
          <a:endParaRPr lang="en-US"/>
        </a:p>
      </dgm:t>
    </dgm:pt>
    <dgm:pt modelId="{EEA8911F-FD70-4CF2-B01F-97D317F866EA}">
      <dgm:prSet phldrT="[Text]"/>
      <dgm:spPr/>
      <dgm:t>
        <a:bodyPr/>
        <a:lstStyle/>
        <a:p>
          <a:r>
            <a:rPr lang="hr-HR" b="1" dirty="0" smtClean="0"/>
            <a:t>Zadatci otvorenoga tipa</a:t>
          </a:r>
          <a:endParaRPr lang="en-US" b="1" dirty="0"/>
        </a:p>
      </dgm:t>
    </dgm:pt>
    <dgm:pt modelId="{7C294BA3-D66A-4D2F-BD7C-9DA69158519D}" type="parTrans" cxnId="{C19883EB-6B93-4AAD-8346-3A7D91EFF939}">
      <dgm:prSet/>
      <dgm:spPr/>
      <dgm:t>
        <a:bodyPr/>
        <a:lstStyle/>
        <a:p>
          <a:endParaRPr lang="en-US"/>
        </a:p>
      </dgm:t>
    </dgm:pt>
    <dgm:pt modelId="{91AE7A03-A87F-4CCE-ACE4-C3CE70F5A6AD}" type="sibTrans" cxnId="{C19883EB-6B93-4AAD-8346-3A7D91EFF939}">
      <dgm:prSet/>
      <dgm:spPr/>
      <dgm:t>
        <a:bodyPr/>
        <a:lstStyle/>
        <a:p>
          <a:endParaRPr lang="en-US"/>
        </a:p>
      </dgm:t>
    </dgm:pt>
    <dgm:pt modelId="{2CABEA9B-D0DB-474D-9233-4E30B6763E9F}">
      <dgm:prSet phldrT="[Text]" custT="1"/>
      <dgm:spPr/>
      <dgm:t>
        <a:bodyPr/>
        <a:lstStyle/>
        <a:p>
          <a:r>
            <a:rPr lang="hr-HR" sz="2400" smtClean="0"/>
            <a:t>Na predviđeno mjesto upiše ili ucrta traženi odgovor</a:t>
          </a:r>
          <a:endParaRPr lang="en-US" sz="2400" dirty="0"/>
        </a:p>
      </dgm:t>
    </dgm:pt>
    <dgm:pt modelId="{27049092-90E8-4665-8285-27017B1BCE13}" type="parTrans" cxnId="{BA8AE2A0-4AF7-449A-AB88-AFA20B2225DA}">
      <dgm:prSet/>
      <dgm:spPr/>
      <dgm:t>
        <a:bodyPr/>
        <a:lstStyle/>
        <a:p>
          <a:endParaRPr lang="en-US"/>
        </a:p>
      </dgm:t>
    </dgm:pt>
    <dgm:pt modelId="{3CFB532F-BB8A-4A23-86BB-1B28454A9082}" type="sibTrans" cxnId="{BA8AE2A0-4AF7-449A-AB88-AFA20B2225DA}">
      <dgm:prSet/>
      <dgm:spPr/>
      <dgm:t>
        <a:bodyPr/>
        <a:lstStyle/>
        <a:p>
          <a:endParaRPr lang="en-US"/>
        </a:p>
      </dgm:t>
    </dgm:pt>
    <dgm:pt modelId="{5C96B684-9F93-408B-8783-A4C419680531}">
      <dgm:prSet phldrT="[Text]" custT="1"/>
      <dgm:spPr/>
      <dgm:t>
        <a:bodyPr/>
        <a:lstStyle/>
        <a:p>
          <a:pPr algn="l"/>
          <a:r>
            <a:rPr lang="hr-HR" sz="1800" b="1" dirty="0" smtClean="0">
              <a:sym typeface="Symbol" panose="05050102010706020507" pitchFamily="18" charset="2"/>
            </a:rPr>
            <a:t></a:t>
          </a:r>
          <a:r>
            <a:rPr lang="hr-HR" sz="1800" b="1" dirty="0" smtClean="0"/>
            <a:t> Zadatci kratkoga odgovora</a:t>
          </a:r>
        </a:p>
        <a:p>
          <a:pPr algn="l"/>
          <a:r>
            <a:rPr lang="hr-HR" sz="1800" b="1" dirty="0" smtClean="0">
              <a:sym typeface="Symbol" panose="05050102010706020507" pitchFamily="18" charset="2"/>
            </a:rPr>
            <a:t></a:t>
          </a:r>
          <a:r>
            <a:rPr lang="hr-HR" sz="1800" b="1" dirty="0" smtClean="0"/>
            <a:t> Zadatci dopunjavanja ili ucrtavanja</a:t>
          </a:r>
        </a:p>
        <a:p>
          <a:pPr algn="l"/>
          <a:r>
            <a:rPr lang="hr-HR" sz="1800" b="1" dirty="0" smtClean="0">
              <a:sym typeface="Symbol" panose="05050102010706020507" pitchFamily="18" charset="2"/>
            </a:rPr>
            <a:t></a:t>
          </a:r>
          <a:r>
            <a:rPr lang="hr-HR" sz="1800" b="1" dirty="0" smtClean="0"/>
            <a:t> Zadatci produženoga odgovora</a:t>
          </a:r>
        </a:p>
        <a:p>
          <a:pPr algn="l"/>
          <a:r>
            <a:rPr lang="hr-HR" sz="1800" b="1" dirty="0" smtClean="0">
              <a:sym typeface="Symbol" panose="05050102010706020507" pitchFamily="18" charset="2"/>
            </a:rPr>
            <a:t> </a:t>
          </a:r>
          <a:r>
            <a:rPr lang="hr-HR" sz="1800" b="1" dirty="0" smtClean="0"/>
            <a:t>Zadatci esejskoga tipa</a:t>
          </a:r>
          <a:endParaRPr lang="en-US" sz="1800" dirty="0"/>
        </a:p>
      </dgm:t>
    </dgm:pt>
    <dgm:pt modelId="{09C3E823-2F1C-4C95-A7F6-CEB2D01271AC}" type="parTrans" cxnId="{CE0DB2EA-65F6-489C-95B7-DD3B4E5649EF}">
      <dgm:prSet/>
      <dgm:spPr/>
      <dgm:t>
        <a:bodyPr/>
        <a:lstStyle/>
        <a:p>
          <a:endParaRPr lang="en-US"/>
        </a:p>
      </dgm:t>
    </dgm:pt>
    <dgm:pt modelId="{4D688684-E3AC-465D-BA4B-06294ECB3ED8}" type="sibTrans" cxnId="{CE0DB2EA-65F6-489C-95B7-DD3B4E5649EF}">
      <dgm:prSet/>
      <dgm:spPr/>
      <dgm:t>
        <a:bodyPr/>
        <a:lstStyle/>
        <a:p>
          <a:endParaRPr lang="en-US"/>
        </a:p>
      </dgm:t>
    </dgm:pt>
    <dgm:pt modelId="{0F8223AB-2350-4B83-92F1-DBE0B213BD00}">
      <dgm:prSet custT="1"/>
      <dgm:spPr/>
      <dgm:t>
        <a:bodyPr/>
        <a:lstStyle/>
        <a:p>
          <a:pPr algn="l"/>
          <a:r>
            <a:rPr lang="hr-HR" sz="2000" b="1" dirty="0" smtClean="0">
              <a:sym typeface="Symbol" panose="05050102010706020507" pitchFamily="18" charset="2"/>
            </a:rPr>
            <a:t> </a:t>
          </a:r>
          <a:r>
            <a:rPr lang="hr-HR" sz="1800" b="1" dirty="0" smtClean="0"/>
            <a:t>Zadatci višestrukoga izbora</a:t>
          </a:r>
        </a:p>
        <a:p>
          <a:pPr algn="l"/>
          <a:r>
            <a:rPr lang="hr-HR" sz="1800" b="1" dirty="0" smtClean="0">
              <a:sym typeface="Symbol" panose="05050102010706020507" pitchFamily="18" charset="2"/>
            </a:rPr>
            <a:t></a:t>
          </a:r>
          <a:r>
            <a:rPr lang="hr-HR" sz="1800" b="1" dirty="0" smtClean="0"/>
            <a:t> Zadatci alternativnoga izbora</a:t>
          </a:r>
        </a:p>
        <a:p>
          <a:pPr algn="l"/>
          <a:r>
            <a:rPr lang="hr-HR" sz="1800" b="1" dirty="0" smtClean="0">
              <a:sym typeface="Symbol" panose="05050102010706020507" pitchFamily="18" charset="2"/>
            </a:rPr>
            <a:t></a:t>
          </a:r>
          <a:r>
            <a:rPr lang="hr-HR" sz="1800" b="1" dirty="0" smtClean="0"/>
            <a:t> Zadatci povezivanja</a:t>
          </a:r>
          <a:endParaRPr lang="hr-HR" sz="1800" dirty="0"/>
        </a:p>
      </dgm:t>
    </dgm:pt>
    <dgm:pt modelId="{0F822046-C2CE-4D18-A1E4-3D4337B72B23}" type="parTrans" cxnId="{101A4CFB-8576-4559-AFD0-D94DAC2CE8CC}">
      <dgm:prSet/>
      <dgm:spPr/>
      <dgm:t>
        <a:bodyPr/>
        <a:lstStyle/>
        <a:p>
          <a:endParaRPr lang="en-US"/>
        </a:p>
      </dgm:t>
    </dgm:pt>
    <dgm:pt modelId="{CBFA477C-61E4-4EB8-A4D9-17A2D73D9ECE}" type="sibTrans" cxnId="{101A4CFB-8576-4559-AFD0-D94DAC2CE8CC}">
      <dgm:prSet/>
      <dgm:spPr/>
      <dgm:t>
        <a:bodyPr/>
        <a:lstStyle/>
        <a:p>
          <a:endParaRPr lang="en-US"/>
        </a:p>
      </dgm:t>
    </dgm:pt>
    <dgm:pt modelId="{844C0E14-4AB3-45DE-AEC8-46B29193EC56}" type="pres">
      <dgm:prSet presAssocID="{ECAA2F64-DBAA-4FBD-832C-7AAF7BB808E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AEAE63A-976F-4C38-8492-058F291DA0DA}" type="pres">
      <dgm:prSet presAssocID="{A956AA56-3BE9-4397-B402-79F46BD1575B}" presName="posSpace" presStyleCnt="0"/>
      <dgm:spPr/>
      <dgm:t>
        <a:bodyPr/>
        <a:lstStyle/>
        <a:p>
          <a:endParaRPr lang="en-US"/>
        </a:p>
      </dgm:t>
    </dgm:pt>
    <dgm:pt modelId="{E4CCA2A4-5F9C-4D2D-9058-F363F2BA5B6D}" type="pres">
      <dgm:prSet presAssocID="{A956AA56-3BE9-4397-B402-79F46BD1575B}" presName="vertFlow" presStyleCnt="0"/>
      <dgm:spPr/>
      <dgm:t>
        <a:bodyPr/>
        <a:lstStyle/>
        <a:p>
          <a:endParaRPr lang="en-US"/>
        </a:p>
      </dgm:t>
    </dgm:pt>
    <dgm:pt modelId="{0E5668F4-5D14-4B4F-8931-428D46611C1B}" type="pres">
      <dgm:prSet presAssocID="{A956AA56-3BE9-4397-B402-79F46BD1575B}" presName="topSpace" presStyleCnt="0"/>
      <dgm:spPr/>
      <dgm:t>
        <a:bodyPr/>
        <a:lstStyle/>
        <a:p>
          <a:endParaRPr lang="en-US"/>
        </a:p>
      </dgm:t>
    </dgm:pt>
    <dgm:pt modelId="{77199719-3874-495E-8493-23ADCBA0101C}" type="pres">
      <dgm:prSet presAssocID="{A956AA56-3BE9-4397-B402-79F46BD1575B}" presName="firstComp" presStyleCnt="0"/>
      <dgm:spPr/>
      <dgm:t>
        <a:bodyPr/>
        <a:lstStyle/>
        <a:p>
          <a:endParaRPr lang="en-US"/>
        </a:p>
      </dgm:t>
    </dgm:pt>
    <dgm:pt modelId="{9FDE57A5-F76A-4304-A4D0-49F508645AAC}" type="pres">
      <dgm:prSet presAssocID="{A956AA56-3BE9-4397-B402-79F46BD1575B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83F58188-6165-43CE-95A9-7869046E0B63}" type="pres">
      <dgm:prSet presAssocID="{A956AA56-3BE9-4397-B402-79F46BD1575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A9E1C-0561-4C61-B53A-6929AEA3C140}" type="pres">
      <dgm:prSet presAssocID="{0F8223AB-2350-4B83-92F1-DBE0B213BD00}" presName="comp" presStyleCnt="0"/>
      <dgm:spPr/>
      <dgm:t>
        <a:bodyPr/>
        <a:lstStyle/>
        <a:p>
          <a:endParaRPr lang="en-US"/>
        </a:p>
      </dgm:t>
    </dgm:pt>
    <dgm:pt modelId="{20112922-BE7A-4F5E-BFDE-D9741CB78EE6}" type="pres">
      <dgm:prSet presAssocID="{0F8223AB-2350-4B83-92F1-DBE0B213BD00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6A87B48A-E376-49AD-AA9A-A3B49DE58A7D}" type="pres">
      <dgm:prSet presAssocID="{0F8223AB-2350-4B83-92F1-DBE0B213BD00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B971E-7276-4DF4-82EC-A1B7D2EBB7AC}" type="pres">
      <dgm:prSet presAssocID="{A956AA56-3BE9-4397-B402-79F46BD1575B}" presName="negSpace" presStyleCnt="0"/>
      <dgm:spPr/>
      <dgm:t>
        <a:bodyPr/>
        <a:lstStyle/>
        <a:p>
          <a:endParaRPr lang="en-US"/>
        </a:p>
      </dgm:t>
    </dgm:pt>
    <dgm:pt modelId="{1203F1BE-1DDC-4B6D-BFF6-B8FC7C8CA1C2}" type="pres">
      <dgm:prSet presAssocID="{A956AA56-3BE9-4397-B402-79F46BD1575B}" presName="circle" presStyleLbl="node1" presStyleIdx="0" presStyleCnt="2" custLinFactNeighborY="-7578"/>
      <dgm:spPr/>
      <dgm:t>
        <a:bodyPr/>
        <a:lstStyle/>
        <a:p>
          <a:endParaRPr lang="en-US"/>
        </a:p>
      </dgm:t>
    </dgm:pt>
    <dgm:pt modelId="{5408D808-79BF-45FE-B2BF-70BFB844B51E}" type="pres">
      <dgm:prSet presAssocID="{44B4E3D3-F762-49FF-A2C4-D6574DC4AD30}" presName="transSpace" presStyleCnt="0"/>
      <dgm:spPr/>
      <dgm:t>
        <a:bodyPr/>
        <a:lstStyle/>
        <a:p>
          <a:endParaRPr lang="en-US"/>
        </a:p>
      </dgm:t>
    </dgm:pt>
    <dgm:pt modelId="{D4A621DC-763E-417F-BB72-085FC2DF95EC}" type="pres">
      <dgm:prSet presAssocID="{EEA8911F-FD70-4CF2-B01F-97D317F866EA}" presName="posSpace" presStyleCnt="0"/>
      <dgm:spPr/>
      <dgm:t>
        <a:bodyPr/>
        <a:lstStyle/>
        <a:p>
          <a:endParaRPr lang="en-US"/>
        </a:p>
      </dgm:t>
    </dgm:pt>
    <dgm:pt modelId="{057823ED-2164-4D96-B442-2CBBC419B020}" type="pres">
      <dgm:prSet presAssocID="{EEA8911F-FD70-4CF2-B01F-97D317F866EA}" presName="vertFlow" presStyleCnt="0"/>
      <dgm:spPr/>
      <dgm:t>
        <a:bodyPr/>
        <a:lstStyle/>
        <a:p>
          <a:endParaRPr lang="en-US"/>
        </a:p>
      </dgm:t>
    </dgm:pt>
    <dgm:pt modelId="{7A3B8D2F-8968-483B-BD9D-E115689A725E}" type="pres">
      <dgm:prSet presAssocID="{EEA8911F-FD70-4CF2-B01F-97D317F866EA}" presName="topSpace" presStyleCnt="0"/>
      <dgm:spPr/>
      <dgm:t>
        <a:bodyPr/>
        <a:lstStyle/>
        <a:p>
          <a:endParaRPr lang="en-US"/>
        </a:p>
      </dgm:t>
    </dgm:pt>
    <dgm:pt modelId="{81DD5BCD-3E3A-46FB-AEBA-0BDEC2AE5483}" type="pres">
      <dgm:prSet presAssocID="{EEA8911F-FD70-4CF2-B01F-97D317F866EA}" presName="firstComp" presStyleCnt="0"/>
      <dgm:spPr/>
      <dgm:t>
        <a:bodyPr/>
        <a:lstStyle/>
        <a:p>
          <a:endParaRPr lang="en-US"/>
        </a:p>
      </dgm:t>
    </dgm:pt>
    <dgm:pt modelId="{6DEBFF81-FD0A-4EA7-80D9-DFAC5E99755F}" type="pres">
      <dgm:prSet presAssocID="{EEA8911F-FD70-4CF2-B01F-97D317F866EA}" presName="firstChild" presStyleLbl="bgAccFollowNode1" presStyleIdx="2" presStyleCnt="4" custLinFactNeighborX="-314"/>
      <dgm:spPr/>
      <dgm:t>
        <a:bodyPr/>
        <a:lstStyle/>
        <a:p>
          <a:endParaRPr lang="en-US"/>
        </a:p>
      </dgm:t>
    </dgm:pt>
    <dgm:pt modelId="{1F45FA5A-AA9F-4D61-ACEA-3BB77703055C}" type="pres">
      <dgm:prSet presAssocID="{EEA8911F-FD70-4CF2-B01F-97D317F866E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B357C-5785-4BC1-A882-E6FD91F89585}" type="pres">
      <dgm:prSet presAssocID="{5C96B684-9F93-408B-8783-A4C419680531}" presName="comp" presStyleCnt="0"/>
      <dgm:spPr/>
      <dgm:t>
        <a:bodyPr/>
        <a:lstStyle/>
        <a:p>
          <a:endParaRPr lang="en-US"/>
        </a:p>
      </dgm:t>
    </dgm:pt>
    <dgm:pt modelId="{6A0F74A2-7353-46B5-930F-A39890F69C0A}" type="pres">
      <dgm:prSet presAssocID="{5C96B684-9F93-408B-8783-A4C419680531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ABC28F0-3008-4649-9A47-8BE27B719BB4}" type="pres">
      <dgm:prSet presAssocID="{5C96B684-9F93-408B-8783-A4C41968053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69840-69CB-4AF0-8535-2C8D7B83BB1E}" type="pres">
      <dgm:prSet presAssocID="{EEA8911F-FD70-4CF2-B01F-97D317F866EA}" presName="negSpace" presStyleCnt="0"/>
      <dgm:spPr/>
      <dgm:t>
        <a:bodyPr/>
        <a:lstStyle/>
        <a:p>
          <a:endParaRPr lang="en-US"/>
        </a:p>
      </dgm:t>
    </dgm:pt>
    <dgm:pt modelId="{3058F2F6-5758-4F79-96E4-BE8B80AACD0E}" type="pres">
      <dgm:prSet presAssocID="{EEA8911F-FD70-4CF2-B01F-97D317F866EA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1E95958-70ED-41C5-8A42-559EFA6C4FFB}" type="presOf" srcId="{0F8223AB-2350-4B83-92F1-DBE0B213BD00}" destId="{6A87B48A-E376-49AD-AA9A-A3B49DE58A7D}" srcOrd="1" destOrd="0" presId="urn:microsoft.com/office/officeart/2005/8/layout/hList9"/>
    <dgm:cxn modelId="{AFD35EA6-9C2E-412E-8E21-C5AF45685196}" type="presOf" srcId="{2CABEA9B-D0DB-474D-9233-4E30B6763E9F}" destId="{6DEBFF81-FD0A-4EA7-80D9-DFAC5E99755F}" srcOrd="0" destOrd="0" presId="urn:microsoft.com/office/officeart/2005/8/layout/hList9"/>
    <dgm:cxn modelId="{814ADE56-0FFF-4A98-B58A-60AF3AB337A2}" type="presOf" srcId="{7A9E1D6E-2A86-4142-9357-7565D5F4BD8C}" destId="{9FDE57A5-F76A-4304-A4D0-49F508645AAC}" srcOrd="0" destOrd="0" presId="urn:microsoft.com/office/officeart/2005/8/layout/hList9"/>
    <dgm:cxn modelId="{C312B06D-A4F2-45CD-B39C-E344E97C3B76}" type="presOf" srcId="{0F8223AB-2350-4B83-92F1-DBE0B213BD00}" destId="{20112922-BE7A-4F5E-BFDE-D9741CB78EE6}" srcOrd="0" destOrd="0" presId="urn:microsoft.com/office/officeart/2005/8/layout/hList9"/>
    <dgm:cxn modelId="{0F62B671-DDC8-4CD9-BE9A-B391371A6BC1}" srcId="{ECAA2F64-DBAA-4FBD-832C-7AAF7BB808E6}" destId="{A956AA56-3BE9-4397-B402-79F46BD1575B}" srcOrd="0" destOrd="0" parTransId="{E1E49FE4-E7D0-4A65-B81F-B54C758EF96F}" sibTransId="{44B4E3D3-F762-49FF-A2C4-D6574DC4AD30}"/>
    <dgm:cxn modelId="{C663C4FE-6CA4-497A-9D18-345FC942E52C}" type="presOf" srcId="{5C96B684-9F93-408B-8783-A4C419680531}" destId="{6A0F74A2-7353-46B5-930F-A39890F69C0A}" srcOrd="0" destOrd="0" presId="urn:microsoft.com/office/officeart/2005/8/layout/hList9"/>
    <dgm:cxn modelId="{550F0BBA-1E82-4F9A-9595-A703961B8135}" type="presOf" srcId="{EEA8911F-FD70-4CF2-B01F-97D317F866EA}" destId="{3058F2F6-5758-4F79-96E4-BE8B80AACD0E}" srcOrd="0" destOrd="0" presId="urn:microsoft.com/office/officeart/2005/8/layout/hList9"/>
    <dgm:cxn modelId="{381ADFBC-5E15-4996-B2EC-9FAA12EFC4AC}" type="presOf" srcId="{5C96B684-9F93-408B-8783-A4C419680531}" destId="{BABC28F0-3008-4649-9A47-8BE27B719BB4}" srcOrd="1" destOrd="0" presId="urn:microsoft.com/office/officeart/2005/8/layout/hList9"/>
    <dgm:cxn modelId="{779145F8-2038-4C51-9815-3BAA609B09C0}" type="presOf" srcId="{A956AA56-3BE9-4397-B402-79F46BD1575B}" destId="{1203F1BE-1DDC-4B6D-BFF6-B8FC7C8CA1C2}" srcOrd="0" destOrd="0" presId="urn:microsoft.com/office/officeart/2005/8/layout/hList9"/>
    <dgm:cxn modelId="{EB680F9E-87E3-4CE7-9A39-31B801BC8C9A}" type="presOf" srcId="{7A9E1D6E-2A86-4142-9357-7565D5F4BD8C}" destId="{83F58188-6165-43CE-95A9-7869046E0B63}" srcOrd="1" destOrd="0" presId="urn:microsoft.com/office/officeart/2005/8/layout/hList9"/>
    <dgm:cxn modelId="{C19883EB-6B93-4AAD-8346-3A7D91EFF939}" srcId="{ECAA2F64-DBAA-4FBD-832C-7AAF7BB808E6}" destId="{EEA8911F-FD70-4CF2-B01F-97D317F866EA}" srcOrd="1" destOrd="0" parTransId="{7C294BA3-D66A-4D2F-BD7C-9DA69158519D}" sibTransId="{91AE7A03-A87F-4CCE-ACE4-C3CE70F5A6AD}"/>
    <dgm:cxn modelId="{101A4CFB-8576-4559-AFD0-D94DAC2CE8CC}" srcId="{A956AA56-3BE9-4397-B402-79F46BD1575B}" destId="{0F8223AB-2350-4B83-92F1-DBE0B213BD00}" srcOrd="1" destOrd="0" parTransId="{0F822046-C2CE-4D18-A1E4-3D4337B72B23}" sibTransId="{CBFA477C-61E4-4EB8-A4D9-17A2D73D9ECE}"/>
    <dgm:cxn modelId="{35B8CC54-656C-4D6B-B09F-1B248152FEA7}" type="presOf" srcId="{ECAA2F64-DBAA-4FBD-832C-7AAF7BB808E6}" destId="{844C0E14-4AB3-45DE-AEC8-46B29193EC56}" srcOrd="0" destOrd="0" presId="urn:microsoft.com/office/officeart/2005/8/layout/hList9"/>
    <dgm:cxn modelId="{ADB06E1F-9BB4-4ECB-B12E-985DBF3103E2}" srcId="{A956AA56-3BE9-4397-B402-79F46BD1575B}" destId="{7A9E1D6E-2A86-4142-9357-7565D5F4BD8C}" srcOrd="0" destOrd="0" parTransId="{5E15466B-7E4C-4659-B0FB-08C7B5C1D9EC}" sibTransId="{54D373C2-90F8-4F90-A6BB-B86A70E29CC5}"/>
    <dgm:cxn modelId="{BA8AE2A0-4AF7-449A-AB88-AFA20B2225DA}" srcId="{EEA8911F-FD70-4CF2-B01F-97D317F866EA}" destId="{2CABEA9B-D0DB-474D-9233-4E30B6763E9F}" srcOrd="0" destOrd="0" parTransId="{27049092-90E8-4665-8285-27017B1BCE13}" sibTransId="{3CFB532F-BB8A-4A23-86BB-1B28454A9082}"/>
    <dgm:cxn modelId="{81E27550-CBFB-49AE-A747-BA43B16AD22E}" type="presOf" srcId="{2CABEA9B-D0DB-474D-9233-4E30B6763E9F}" destId="{1F45FA5A-AA9F-4D61-ACEA-3BB77703055C}" srcOrd="1" destOrd="0" presId="urn:microsoft.com/office/officeart/2005/8/layout/hList9"/>
    <dgm:cxn modelId="{CE0DB2EA-65F6-489C-95B7-DD3B4E5649EF}" srcId="{EEA8911F-FD70-4CF2-B01F-97D317F866EA}" destId="{5C96B684-9F93-408B-8783-A4C419680531}" srcOrd="1" destOrd="0" parTransId="{09C3E823-2F1C-4C95-A7F6-CEB2D01271AC}" sibTransId="{4D688684-E3AC-465D-BA4B-06294ECB3ED8}"/>
    <dgm:cxn modelId="{D160E853-6D5F-47F3-836F-5005F081E32C}" type="presParOf" srcId="{844C0E14-4AB3-45DE-AEC8-46B29193EC56}" destId="{CAEAE63A-976F-4C38-8492-058F291DA0DA}" srcOrd="0" destOrd="0" presId="urn:microsoft.com/office/officeart/2005/8/layout/hList9"/>
    <dgm:cxn modelId="{781AC63A-927F-4BEF-B39F-E352DD0314DE}" type="presParOf" srcId="{844C0E14-4AB3-45DE-AEC8-46B29193EC56}" destId="{E4CCA2A4-5F9C-4D2D-9058-F363F2BA5B6D}" srcOrd="1" destOrd="0" presId="urn:microsoft.com/office/officeart/2005/8/layout/hList9"/>
    <dgm:cxn modelId="{11C39788-9065-4CFC-8E87-8D35200F4DB5}" type="presParOf" srcId="{E4CCA2A4-5F9C-4D2D-9058-F363F2BA5B6D}" destId="{0E5668F4-5D14-4B4F-8931-428D46611C1B}" srcOrd="0" destOrd="0" presId="urn:microsoft.com/office/officeart/2005/8/layout/hList9"/>
    <dgm:cxn modelId="{2297D977-772E-4389-BDEC-AD55EE35B354}" type="presParOf" srcId="{E4CCA2A4-5F9C-4D2D-9058-F363F2BA5B6D}" destId="{77199719-3874-495E-8493-23ADCBA0101C}" srcOrd="1" destOrd="0" presId="urn:microsoft.com/office/officeart/2005/8/layout/hList9"/>
    <dgm:cxn modelId="{1A311CCA-C7B7-41EA-97A3-3552D01B030E}" type="presParOf" srcId="{77199719-3874-495E-8493-23ADCBA0101C}" destId="{9FDE57A5-F76A-4304-A4D0-49F508645AAC}" srcOrd="0" destOrd="0" presId="urn:microsoft.com/office/officeart/2005/8/layout/hList9"/>
    <dgm:cxn modelId="{94D716D9-1C7A-41FE-99EE-8FF10C1D045E}" type="presParOf" srcId="{77199719-3874-495E-8493-23ADCBA0101C}" destId="{83F58188-6165-43CE-95A9-7869046E0B63}" srcOrd="1" destOrd="0" presId="urn:microsoft.com/office/officeart/2005/8/layout/hList9"/>
    <dgm:cxn modelId="{34BB78BC-9ECD-4CE2-A4B5-F4B63DBE5F37}" type="presParOf" srcId="{E4CCA2A4-5F9C-4D2D-9058-F363F2BA5B6D}" destId="{52BA9E1C-0561-4C61-B53A-6929AEA3C140}" srcOrd="2" destOrd="0" presId="urn:microsoft.com/office/officeart/2005/8/layout/hList9"/>
    <dgm:cxn modelId="{946950AB-4FC8-48B7-B739-322FF81C2D5C}" type="presParOf" srcId="{52BA9E1C-0561-4C61-B53A-6929AEA3C140}" destId="{20112922-BE7A-4F5E-BFDE-D9741CB78EE6}" srcOrd="0" destOrd="0" presId="urn:microsoft.com/office/officeart/2005/8/layout/hList9"/>
    <dgm:cxn modelId="{214AB7FA-2B63-4A72-8622-C5577297D821}" type="presParOf" srcId="{52BA9E1C-0561-4C61-B53A-6929AEA3C140}" destId="{6A87B48A-E376-49AD-AA9A-A3B49DE58A7D}" srcOrd="1" destOrd="0" presId="urn:microsoft.com/office/officeart/2005/8/layout/hList9"/>
    <dgm:cxn modelId="{C87C2F00-5A03-4FAE-8200-6D92040E0B87}" type="presParOf" srcId="{844C0E14-4AB3-45DE-AEC8-46B29193EC56}" destId="{FBAB971E-7276-4DF4-82EC-A1B7D2EBB7AC}" srcOrd="2" destOrd="0" presId="urn:microsoft.com/office/officeart/2005/8/layout/hList9"/>
    <dgm:cxn modelId="{CF89AE5A-606D-487C-AA52-058F9F7912BA}" type="presParOf" srcId="{844C0E14-4AB3-45DE-AEC8-46B29193EC56}" destId="{1203F1BE-1DDC-4B6D-BFF6-B8FC7C8CA1C2}" srcOrd="3" destOrd="0" presId="urn:microsoft.com/office/officeart/2005/8/layout/hList9"/>
    <dgm:cxn modelId="{3C0D04E4-95EE-44BE-B378-D4C19EA1493C}" type="presParOf" srcId="{844C0E14-4AB3-45DE-AEC8-46B29193EC56}" destId="{5408D808-79BF-45FE-B2BF-70BFB844B51E}" srcOrd="4" destOrd="0" presId="urn:microsoft.com/office/officeart/2005/8/layout/hList9"/>
    <dgm:cxn modelId="{5C1AEB90-8C48-4824-B763-3455B13ED527}" type="presParOf" srcId="{844C0E14-4AB3-45DE-AEC8-46B29193EC56}" destId="{D4A621DC-763E-417F-BB72-085FC2DF95EC}" srcOrd="5" destOrd="0" presId="urn:microsoft.com/office/officeart/2005/8/layout/hList9"/>
    <dgm:cxn modelId="{DE4190D9-E954-4292-8C75-5EE804AC7902}" type="presParOf" srcId="{844C0E14-4AB3-45DE-AEC8-46B29193EC56}" destId="{057823ED-2164-4D96-B442-2CBBC419B020}" srcOrd="6" destOrd="0" presId="urn:microsoft.com/office/officeart/2005/8/layout/hList9"/>
    <dgm:cxn modelId="{671DC702-C89C-44B6-9B2B-75279B761648}" type="presParOf" srcId="{057823ED-2164-4D96-B442-2CBBC419B020}" destId="{7A3B8D2F-8968-483B-BD9D-E115689A725E}" srcOrd="0" destOrd="0" presId="urn:microsoft.com/office/officeart/2005/8/layout/hList9"/>
    <dgm:cxn modelId="{781EF53B-7F8B-4B98-8904-B35D045110C1}" type="presParOf" srcId="{057823ED-2164-4D96-B442-2CBBC419B020}" destId="{81DD5BCD-3E3A-46FB-AEBA-0BDEC2AE5483}" srcOrd="1" destOrd="0" presId="urn:microsoft.com/office/officeart/2005/8/layout/hList9"/>
    <dgm:cxn modelId="{39510E90-67C0-4003-9D34-1DAEE595BDA6}" type="presParOf" srcId="{81DD5BCD-3E3A-46FB-AEBA-0BDEC2AE5483}" destId="{6DEBFF81-FD0A-4EA7-80D9-DFAC5E99755F}" srcOrd="0" destOrd="0" presId="urn:microsoft.com/office/officeart/2005/8/layout/hList9"/>
    <dgm:cxn modelId="{232E7C0C-BFE1-4CE1-A064-37CA414978E3}" type="presParOf" srcId="{81DD5BCD-3E3A-46FB-AEBA-0BDEC2AE5483}" destId="{1F45FA5A-AA9F-4D61-ACEA-3BB77703055C}" srcOrd="1" destOrd="0" presId="urn:microsoft.com/office/officeart/2005/8/layout/hList9"/>
    <dgm:cxn modelId="{49C1182B-1D04-4019-BA60-B58B10BE1D46}" type="presParOf" srcId="{057823ED-2164-4D96-B442-2CBBC419B020}" destId="{7E2B357C-5785-4BC1-A882-E6FD91F89585}" srcOrd="2" destOrd="0" presId="urn:microsoft.com/office/officeart/2005/8/layout/hList9"/>
    <dgm:cxn modelId="{74454C22-75DA-41AB-87D3-13EC53E9D3B1}" type="presParOf" srcId="{7E2B357C-5785-4BC1-A882-E6FD91F89585}" destId="{6A0F74A2-7353-46B5-930F-A39890F69C0A}" srcOrd="0" destOrd="0" presId="urn:microsoft.com/office/officeart/2005/8/layout/hList9"/>
    <dgm:cxn modelId="{F23EF218-2799-4755-B20B-C96F9503BBFD}" type="presParOf" srcId="{7E2B357C-5785-4BC1-A882-E6FD91F89585}" destId="{BABC28F0-3008-4649-9A47-8BE27B719BB4}" srcOrd="1" destOrd="0" presId="urn:microsoft.com/office/officeart/2005/8/layout/hList9"/>
    <dgm:cxn modelId="{9E1EBB6F-6FD3-426B-A418-E7C702737C33}" type="presParOf" srcId="{844C0E14-4AB3-45DE-AEC8-46B29193EC56}" destId="{9B969840-69CB-4AF0-8535-2C8D7B83BB1E}" srcOrd="7" destOrd="0" presId="urn:microsoft.com/office/officeart/2005/8/layout/hList9"/>
    <dgm:cxn modelId="{29D2484A-5D85-4272-982A-B10A2C90245A}" type="presParOf" srcId="{844C0E14-4AB3-45DE-AEC8-46B29193EC56}" destId="{3058F2F6-5758-4F79-96E4-BE8B80AACD0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4606E-1E3F-4D41-9EA9-C8DCF032780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86584-7ABD-4DE6-9F8A-5B919323B123}">
      <dgm:prSet phldrT="[Text]" custT="1"/>
      <dgm:spPr/>
      <dgm:t>
        <a:bodyPr/>
        <a:lstStyle/>
        <a:p>
          <a:pPr algn="l"/>
          <a:r>
            <a:rPr lang="hr-HR" sz="2000" dirty="0" smtClean="0"/>
            <a:t>Često nisu odraz realnih životnih situacija</a:t>
          </a:r>
        </a:p>
        <a:p>
          <a:pPr algn="l"/>
          <a:r>
            <a:rPr lang="hr-HR" sz="2000" dirty="0" smtClean="0"/>
            <a:t>Teško je osmisliti kvalitetne </a:t>
          </a:r>
          <a:r>
            <a:rPr lang="hr-HR" sz="2000" dirty="0" err="1" smtClean="0"/>
            <a:t>ometače</a:t>
          </a:r>
          <a:endParaRPr lang="hr-HR" sz="2000" dirty="0" smtClean="0"/>
        </a:p>
        <a:p>
          <a:pPr algn="l"/>
          <a:r>
            <a:rPr lang="hr-HR" sz="2000" dirty="0" smtClean="0"/>
            <a:t>Češće ispituju samo kognitivnu razinu pamćenja</a:t>
          </a:r>
        </a:p>
        <a:p>
          <a:pPr algn="l"/>
          <a:r>
            <a:rPr lang="hr-HR" sz="2000" dirty="0" smtClean="0"/>
            <a:t>Moguće je nasumično pogoditi točan odgovor</a:t>
          </a:r>
          <a:endParaRPr lang="en-US" sz="2000" dirty="0"/>
        </a:p>
      </dgm:t>
    </dgm:pt>
    <dgm:pt modelId="{431F1367-4D4A-4D5E-89C6-256B2494EA8A}" type="parTrans" cxnId="{13AD687A-7467-451F-939D-EF337320CAE4}">
      <dgm:prSet/>
      <dgm:spPr/>
      <dgm:t>
        <a:bodyPr/>
        <a:lstStyle/>
        <a:p>
          <a:endParaRPr lang="en-US" sz="2000"/>
        </a:p>
      </dgm:t>
    </dgm:pt>
    <dgm:pt modelId="{2BE1DA9E-45BF-49C8-88F7-7F1B0A0174FD}" type="sibTrans" cxnId="{13AD687A-7467-451F-939D-EF337320CAE4}">
      <dgm:prSet/>
      <dgm:spPr/>
      <dgm:t>
        <a:bodyPr/>
        <a:lstStyle/>
        <a:p>
          <a:endParaRPr lang="en-US" sz="2000"/>
        </a:p>
      </dgm:t>
    </dgm:pt>
    <dgm:pt modelId="{719E4071-BA14-4547-AC29-7580A7B453E4}">
      <dgm:prSet phldrT="[Text]" custT="1"/>
      <dgm:spPr/>
      <dgm:t>
        <a:bodyPr/>
        <a:lstStyle/>
        <a:p>
          <a:pPr algn="l"/>
          <a:r>
            <a:rPr lang="hr-HR" sz="2000" dirty="0" smtClean="0"/>
            <a:t>Mogu ispitivati veliku količinu sadržaja</a:t>
          </a:r>
        </a:p>
        <a:p>
          <a:pPr algn="l"/>
          <a:r>
            <a:rPr lang="hr-HR" sz="2000" dirty="0" smtClean="0"/>
            <a:t>Moguće ih je brzo riješiti (ekonomični su)</a:t>
          </a:r>
        </a:p>
        <a:p>
          <a:pPr algn="l"/>
          <a:r>
            <a:rPr lang="hr-HR" sz="2000" dirty="0" smtClean="0"/>
            <a:t>Smanjena je vjerojatnost pogađanja ako se ponudi više </a:t>
          </a:r>
          <a:r>
            <a:rPr lang="hr-HR" sz="2000" dirty="0" err="1" smtClean="0"/>
            <a:t>ometača</a:t>
          </a:r>
          <a:endParaRPr lang="hr-HR" sz="2000" dirty="0" smtClean="0"/>
        </a:p>
        <a:p>
          <a:pPr algn="l"/>
          <a:r>
            <a:rPr lang="hr-HR" sz="2000" dirty="0" smtClean="0"/>
            <a:t>Mogu ispitivati različite kognitivne razine</a:t>
          </a:r>
        </a:p>
        <a:p>
          <a:pPr algn="l"/>
          <a:r>
            <a:rPr lang="hr-HR" sz="2000" dirty="0" smtClean="0"/>
            <a:t>Moguće ih je brzo i objektivno ocijeniti</a:t>
          </a:r>
          <a:endParaRPr lang="en-US" sz="2000" dirty="0"/>
        </a:p>
      </dgm:t>
    </dgm:pt>
    <dgm:pt modelId="{57D52E62-D120-47EF-A9FF-E340D7D52B99}" type="parTrans" cxnId="{7E3DC6E8-C442-4266-B092-484BC393197F}">
      <dgm:prSet/>
      <dgm:spPr/>
      <dgm:t>
        <a:bodyPr/>
        <a:lstStyle/>
        <a:p>
          <a:endParaRPr lang="en-US" sz="2000"/>
        </a:p>
      </dgm:t>
    </dgm:pt>
    <dgm:pt modelId="{E5B9C745-2D79-4437-BA08-36AD0CBAB3E3}" type="sibTrans" cxnId="{7E3DC6E8-C442-4266-B092-484BC393197F}">
      <dgm:prSet/>
      <dgm:spPr/>
      <dgm:t>
        <a:bodyPr/>
        <a:lstStyle/>
        <a:p>
          <a:endParaRPr lang="en-US" sz="2000"/>
        </a:p>
      </dgm:t>
    </dgm:pt>
    <dgm:pt modelId="{20BB0728-95FE-4C42-8606-83C068EEC1B5}" type="pres">
      <dgm:prSet presAssocID="{16E4606E-1E3F-4D41-9EA9-C8DCF032780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6E75F-5ADC-4C85-877A-3252BFCC75E9}" type="pres">
      <dgm:prSet presAssocID="{16E4606E-1E3F-4D41-9EA9-C8DCF032780C}" presName="Background" presStyleLbl="bgImgPlace1" presStyleIdx="0" presStyleCnt="1"/>
      <dgm:spPr/>
      <dgm:t>
        <a:bodyPr/>
        <a:lstStyle/>
        <a:p>
          <a:endParaRPr lang="en-US"/>
        </a:p>
      </dgm:t>
    </dgm:pt>
    <dgm:pt modelId="{7E7B6CCC-86B8-43C0-B978-82066B8FCDFA}" type="pres">
      <dgm:prSet presAssocID="{16E4606E-1E3F-4D41-9EA9-C8DCF032780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13C6-4FDF-43CB-97CB-1CDC60F95BFB}" type="pres">
      <dgm:prSet presAssocID="{16E4606E-1E3F-4D41-9EA9-C8DCF032780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B37EF-E6E4-4597-87E6-AA693EC62302}" type="pres">
      <dgm:prSet presAssocID="{16E4606E-1E3F-4D41-9EA9-C8DCF032780C}" presName="Plus" presStyleLbl="alignNode1" presStyleIdx="0" presStyleCnt="2" custLinFactX="220552" custLinFactNeighborX="300000" custLinFactNeighborY="7785"/>
      <dgm:spPr/>
      <dgm:t>
        <a:bodyPr/>
        <a:lstStyle/>
        <a:p>
          <a:endParaRPr lang="en-US"/>
        </a:p>
      </dgm:t>
    </dgm:pt>
    <dgm:pt modelId="{0029B142-6C99-43BA-9067-140713B71CEE}" type="pres">
      <dgm:prSet presAssocID="{16E4606E-1E3F-4D41-9EA9-C8DCF032780C}" presName="Minus" presStyleLbl="alignNode1" presStyleIdx="1" presStyleCnt="2" custLinFactX="-245410" custLinFactNeighborX="-300000" custLinFactNeighborY="18039"/>
      <dgm:spPr/>
      <dgm:t>
        <a:bodyPr/>
        <a:lstStyle/>
        <a:p>
          <a:endParaRPr lang="en-US"/>
        </a:p>
      </dgm:t>
    </dgm:pt>
    <dgm:pt modelId="{FA5E5EA0-3C41-441C-B80E-BFFE0E34E696}" type="pres">
      <dgm:prSet presAssocID="{16E4606E-1E3F-4D41-9EA9-C8DCF032780C}" presName="Divider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E8AB315B-29F3-4E98-9764-0CF98CC883B6}" type="presOf" srcId="{16E4606E-1E3F-4D41-9EA9-C8DCF032780C}" destId="{20BB0728-95FE-4C42-8606-83C068EEC1B5}" srcOrd="0" destOrd="0" presId="urn:microsoft.com/office/officeart/2009/3/layout/PlusandMinus"/>
    <dgm:cxn modelId="{7E3DC6E8-C442-4266-B092-484BC393197F}" srcId="{16E4606E-1E3F-4D41-9EA9-C8DCF032780C}" destId="{719E4071-BA14-4547-AC29-7580A7B453E4}" srcOrd="1" destOrd="0" parTransId="{57D52E62-D120-47EF-A9FF-E340D7D52B99}" sibTransId="{E5B9C745-2D79-4437-BA08-36AD0CBAB3E3}"/>
    <dgm:cxn modelId="{13AD687A-7467-451F-939D-EF337320CAE4}" srcId="{16E4606E-1E3F-4D41-9EA9-C8DCF032780C}" destId="{47A86584-7ABD-4DE6-9F8A-5B919323B123}" srcOrd="0" destOrd="0" parTransId="{431F1367-4D4A-4D5E-89C6-256B2494EA8A}" sibTransId="{2BE1DA9E-45BF-49C8-88F7-7F1B0A0174FD}"/>
    <dgm:cxn modelId="{AD77BAE1-A6E2-41F6-A857-A225D99932EC}" type="presOf" srcId="{47A86584-7ABD-4DE6-9F8A-5B919323B123}" destId="{7E7B6CCC-86B8-43C0-B978-82066B8FCDFA}" srcOrd="0" destOrd="0" presId="urn:microsoft.com/office/officeart/2009/3/layout/PlusandMinus"/>
    <dgm:cxn modelId="{15E02F63-4147-42D8-9FA7-1405F03B058C}" type="presOf" srcId="{719E4071-BA14-4547-AC29-7580A7B453E4}" destId="{9E0F13C6-4FDF-43CB-97CB-1CDC60F95BFB}" srcOrd="0" destOrd="0" presId="urn:microsoft.com/office/officeart/2009/3/layout/PlusandMinus"/>
    <dgm:cxn modelId="{8B5F7782-A220-419D-BA5B-D9D08BEDFD71}" type="presParOf" srcId="{20BB0728-95FE-4C42-8606-83C068EEC1B5}" destId="{AC46E75F-5ADC-4C85-877A-3252BFCC75E9}" srcOrd="0" destOrd="0" presId="urn:microsoft.com/office/officeart/2009/3/layout/PlusandMinus"/>
    <dgm:cxn modelId="{E8068FBC-7F70-40C9-96D8-09EA7E6C2966}" type="presParOf" srcId="{20BB0728-95FE-4C42-8606-83C068EEC1B5}" destId="{7E7B6CCC-86B8-43C0-B978-82066B8FCDFA}" srcOrd="1" destOrd="0" presId="urn:microsoft.com/office/officeart/2009/3/layout/PlusandMinus"/>
    <dgm:cxn modelId="{56AAE384-E476-4803-BA9E-40E6E5648005}" type="presParOf" srcId="{20BB0728-95FE-4C42-8606-83C068EEC1B5}" destId="{9E0F13C6-4FDF-43CB-97CB-1CDC60F95BFB}" srcOrd="2" destOrd="0" presId="urn:microsoft.com/office/officeart/2009/3/layout/PlusandMinus"/>
    <dgm:cxn modelId="{D3CD4557-E5C0-4440-A7F6-CF0186109EC8}" type="presParOf" srcId="{20BB0728-95FE-4C42-8606-83C068EEC1B5}" destId="{B10B37EF-E6E4-4597-87E6-AA693EC62302}" srcOrd="3" destOrd="0" presId="urn:microsoft.com/office/officeart/2009/3/layout/PlusandMinus"/>
    <dgm:cxn modelId="{0623FF1B-F5B9-45A3-AB50-51D97A125A0A}" type="presParOf" srcId="{20BB0728-95FE-4C42-8606-83C068EEC1B5}" destId="{0029B142-6C99-43BA-9067-140713B71CEE}" srcOrd="4" destOrd="0" presId="urn:microsoft.com/office/officeart/2009/3/layout/PlusandMinus"/>
    <dgm:cxn modelId="{180B834E-84EB-46C1-AD02-06700E556A0F}" type="presParOf" srcId="{20BB0728-95FE-4C42-8606-83C068EEC1B5}" destId="{FA5E5EA0-3C41-441C-B80E-BFFE0E34E696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4606E-1E3F-4D41-9EA9-C8DCF032780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86584-7ABD-4DE6-9F8A-5B919323B123}">
      <dgm:prSet phldrT="[Text]" custT="1"/>
      <dgm:spPr/>
      <dgm:t>
        <a:bodyPr/>
        <a:lstStyle/>
        <a:p>
          <a:pPr algn="l"/>
          <a:r>
            <a:rPr lang="hr-HR" sz="2200" dirty="0" smtClean="0"/>
            <a:t>Rijetko ispituju više razine kognitivnih procesa</a:t>
          </a:r>
        </a:p>
        <a:p>
          <a:pPr algn="l"/>
          <a:r>
            <a:rPr lang="hr-HR" sz="2200" dirty="0" smtClean="0"/>
            <a:t>Pojavljuje se međuovisnost u davanju odgovora odnosno odgovori isključuju jedni druge</a:t>
          </a:r>
          <a:endParaRPr lang="en-US" sz="2200" dirty="0"/>
        </a:p>
      </dgm:t>
    </dgm:pt>
    <dgm:pt modelId="{431F1367-4D4A-4D5E-89C6-256B2494EA8A}" type="parTrans" cxnId="{13AD687A-7467-451F-939D-EF337320CAE4}">
      <dgm:prSet/>
      <dgm:spPr/>
      <dgm:t>
        <a:bodyPr/>
        <a:lstStyle/>
        <a:p>
          <a:endParaRPr lang="en-US" sz="2200"/>
        </a:p>
      </dgm:t>
    </dgm:pt>
    <dgm:pt modelId="{2BE1DA9E-45BF-49C8-88F7-7F1B0A0174FD}" type="sibTrans" cxnId="{13AD687A-7467-451F-939D-EF337320CAE4}">
      <dgm:prSet/>
      <dgm:spPr/>
      <dgm:t>
        <a:bodyPr/>
        <a:lstStyle/>
        <a:p>
          <a:endParaRPr lang="en-US" sz="2200"/>
        </a:p>
      </dgm:t>
    </dgm:pt>
    <dgm:pt modelId="{719E4071-BA14-4547-AC29-7580A7B453E4}">
      <dgm:prSet phldrT="[Text]" custT="1"/>
      <dgm:spPr/>
      <dgm:t>
        <a:bodyPr/>
        <a:lstStyle/>
        <a:p>
          <a:r>
            <a:rPr lang="hr-HR" sz="2200" dirty="0" smtClean="0"/>
            <a:t>Mogu ispitivati više sadržaja u jednome zadatku.</a:t>
          </a:r>
        </a:p>
        <a:p>
          <a:r>
            <a:rPr lang="hr-HR" sz="2200" dirty="0" smtClean="0"/>
            <a:t>Mogu ispitivati razumijevanje sadržaja</a:t>
          </a:r>
        </a:p>
        <a:p>
          <a:r>
            <a:rPr lang="hr-HR" sz="2200" dirty="0" smtClean="0"/>
            <a:t>Mogu ispitivati sadržaje s puno činjenica i podataka</a:t>
          </a:r>
          <a:endParaRPr lang="en-US" sz="2200" dirty="0"/>
        </a:p>
      </dgm:t>
    </dgm:pt>
    <dgm:pt modelId="{57D52E62-D120-47EF-A9FF-E340D7D52B99}" type="parTrans" cxnId="{7E3DC6E8-C442-4266-B092-484BC393197F}">
      <dgm:prSet/>
      <dgm:spPr/>
      <dgm:t>
        <a:bodyPr/>
        <a:lstStyle/>
        <a:p>
          <a:endParaRPr lang="en-US" sz="2200"/>
        </a:p>
      </dgm:t>
    </dgm:pt>
    <dgm:pt modelId="{E5B9C745-2D79-4437-BA08-36AD0CBAB3E3}" type="sibTrans" cxnId="{7E3DC6E8-C442-4266-B092-484BC393197F}">
      <dgm:prSet/>
      <dgm:spPr/>
      <dgm:t>
        <a:bodyPr/>
        <a:lstStyle/>
        <a:p>
          <a:endParaRPr lang="en-US" sz="2200"/>
        </a:p>
      </dgm:t>
    </dgm:pt>
    <dgm:pt modelId="{799DE4D8-8197-4DBA-9694-8CB58F01A51D}" type="pres">
      <dgm:prSet presAssocID="{16E4606E-1E3F-4D41-9EA9-C8DCF032780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BB934-2695-4CC8-B664-C7B0C58AA7AD}" type="pres">
      <dgm:prSet presAssocID="{16E4606E-1E3F-4D41-9EA9-C8DCF032780C}" presName="Background" presStyleLbl="bgImgPlace1" presStyleIdx="0" presStyleCnt="1"/>
      <dgm:spPr/>
      <dgm:t>
        <a:bodyPr/>
        <a:lstStyle/>
        <a:p>
          <a:endParaRPr lang="en-US"/>
        </a:p>
      </dgm:t>
    </dgm:pt>
    <dgm:pt modelId="{0E9BD787-EE47-4B32-9351-9B89DB88E8CE}" type="pres">
      <dgm:prSet presAssocID="{16E4606E-1E3F-4D41-9EA9-C8DCF032780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3D1AC-0068-4399-95E4-A10727CE54F2}" type="pres">
      <dgm:prSet presAssocID="{16E4606E-1E3F-4D41-9EA9-C8DCF032780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EBB1D-FCF4-44FB-B1C9-C18D929988E9}" type="pres">
      <dgm:prSet presAssocID="{16E4606E-1E3F-4D41-9EA9-C8DCF032780C}" presName="Plus" presStyleLbl="alignNode1" presStyleIdx="0" presStyleCnt="2" custLinFactX="227884" custLinFactNeighborX="300000" custLinFactNeighborY="12610"/>
      <dgm:spPr/>
      <dgm:t>
        <a:bodyPr/>
        <a:lstStyle/>
        <a:p>
          <a:endParaRPr lang="en-US"/>
        </a:p>
      </dgm:t>
    </dgm:pt>
    <dgm:pt modelId="{68B54EF6-F107-4908-84DD-69FF3B8D69E4}" type="pres">
      <dgm:prSet presAssocID="{16E4606E-1E3F-4D41-9EA9-C8DCF032780C}" presName="Minus" presStyleLbl="alignNode1" presStyleIdx="1" presStyleCnt="2" custLinFactX="-250153" custLinFactNeighborX="-300000" custLinFactNeighborY="26879"/>
      <dgm:spPr/>
      <dgm:t>
        <a:bodyPr/>
        <a:lstStyle/>
        <a:p>
          <a:endParaRPr lang="en-US"/>
        </a:p>
      </dgm:t>
    </dgm:pt>
    <dgm:pt modelId="{74C14176-FD1E-47AF-8E73-D09C79C6517D}" type="pres">
      <dgm:prSet presAssocID="{16E4606E-1E3F-4D41-9EA9-C8DCF032780C}" presName="Divider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13AD687A-7467-451F-939D-EF337320CAE4}" srcId="{16E4606E-1E3F-4D41-9EA9-C8DCF032780C}" destId="{47A86584-7ABD-4DE6-9F8A-5B919323B123}" srcOrd="0" destOrd="0" parTransId="{431F1367-4D4A-4D5E-89C6-256B2494EA8A}" sibTransId="{2BE1DA9E-45BF-49C8-88F7-7F1B0A0174FD}"/>
    <dgm:cxn modelId="{A863995D-24F5-4208-9A89-314849E93FFD}" type="presOf" srcId="{719E4071-BA14-4547-AC29-7580A7B453E4}" destId="{4053D1AC-0068-4399-95E4-A10727CE54F2}" srcOrd="0" destOrd="0" presId="urn:microsoft.com/office/officeart/2009/3/layout/PlusandMinus"/>
    <dgm:cxn modelId="{7E3DC6E8-C442-4266-B092-484BC393197F}" srcId="{16E4606E-1E3F-4D41-9EA9-C8DCF032780C}" destId="{719E4071-BA14-4547-AC29-7580A7B453E4}" srcOrd="1" destOrd="0" parTransId="{57D52E62-D120-47EF-A9FF-E340D7D52B99}" sibTransId="{E5B9C745-2D79-4437-BA08-36AD0CBAB3E3}"/>
    <dgm:cxn modelId="{3E634A25-6375-4BAD-93AC-5841382F54F8}" type="presOf" srcId="{47A86584-7ABD-4DE6-9F8A-5B919323B123}" destId="{0E9BD787-EE47-4B32-9351-9B89DB88E8CE}" srcOrd="0" destOrd="0" presId="urn:microsoft.com/office/officeart/2009/3/layout/PlusandMinus"/>
    <dgm:cxn modelId="{D5A2098C-ECAD-4033-8546-E84D16332AFA}" type="presOf" srcId="{16E4606E-1E3F-4D41-9EA9-C8DCF032780C}" destId="{799DE4D8-8197-4DBA-9694-8CB58F01A51D}" srcOrd="0" destOrd="0" presId="urn:microsoft.com/office/officeart/2009/3/layout/PlusandMinus"/>
    <dgm:cxn modelId="{06C72485-CD72-4481-B40A-491B15AF4B0B}" type="presParOf" srcId="{799DE4D8-8197-4DBA-9694-8CB58F01A51D}" destId="{705BB934-2695-4CC8-B664-C7B0C58AA7AD}" srcOrd="0" destOrd="0" presId="urn:microsoft.com/office/officeart/2009/3/layout/PlusandMinus"/>
    <dgm:cxn modelId="{CAF3A79D-4D29-4C84-BD37-DE6626E6E505}" type="presParOf" srcId="{799DE4D8-8197-4DBA-9694-8CB58F01A51D}" destId="{0E9BD787-EE47-4B32-9351-9B89DB88E8CE}" srcOrd="1" destOrd="0" presId="urn:microsoft.com/office/officeart/2009/3/layout/PlusandMinus"/>
    <dgm:cxn modelId="{BD05A485-CBFB-429A-B50E-CCFE235F44C1}" type="presParOf" srcId="{799DE4D8-8197-4DBA-9694-8CB58F01A51D}" destId="{4053D1AC-0068-4399-95E4-A10727CE54F2}" srcOrd="2" destOrd="0" presId="urn:microsoft.com/office/officeart/2009/3/layout/PlusandMinus"/>
    <dgm:cxn modelId="{40211A3F-FCDD-49BF-9750-948D615033E5}" type="presParOf" srcId="{799DE4D8-8197-4DBA-9694-8CB58F01A51D}" destId="{79CEBB1D-FCF4-44FB-B1C9-C18D929988E9}" srcOrd="3" destOrd="0" presId="urn:microsoft.com/office/officeart/2009/3/layout/PlusandMinus"/>
    <dgm:cxn modelId="{9BB8912E-56B6-466A-9227-C04D2347FAFC}" type="presParOf" srcId="{799DE4D8-8197-4DBA-9694-8CB58F01A51D}" destId="{68B54EF6-F107-4908-84DD-69FF3B8D69E4}" srcOrd="4" destOrd="0" presId="urn:microsoft.com/office/officeart/2009/3/layout/PlusandMinus"/>
    <dgm:cxn modelId="{E9A3C8B6-AD8B-4B93-8908-2E7936D58B61}" type="presParOf" srcId="{799DE4D8-8197-4DBA-9694-8CB58F01A51D}" destId="{74C14176-FD1E-47AF-8E73-D09C79C6517D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E4606E-1E3F-4D41-9EA9-C8DCF032780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86584-7ABD-4DE6-9F8A-5B919323B123}">
      <dgm:prSet phldrT="[Text]"/>
      <dgm:spPr/>
      <dgm:t>
        <a:bodyPr/>
        <a:lstStyle/>
        <a:p>
          <a:pPr algn="l"/>
          <a:r>
            <a:rPr lang="hr-HR" dirty="0" smtClean="0"/>
            <a:t>Moguće je nasumično pogoditi točan odgovor (u velikome postotku – 50 %)</a:t>
          </a:r>
        </a:p>
        <a:p>
          <a:pPr algn="l"/>
          <a:r>
            <a:rPr lang="hr-HR" dirty="0" smtClean="0"/>
            <a:t>Potrebno je puno zadataka za pouzdanost ispita</a:t>
          </a:r>
        </a:p>
        <a:p>
          <a:pPr algn="l"/>
          <a:r>
            <a:rPr lang="hr-HR" dirty="0" smtClean="0"/>
            <a:t>Ako pristupnik zna da je neka tvrdnja netočna, ne znači da zna koja je tvrdnja točna (npr. zna da je </a:t>
          </a:r>
          <a:r>
            <a:rPr lang="hr-HR" dirty="0" err="1" smtClean="0"/>
            <a:t>konkluzija</a:t>
          </a:r>
          <a:r>
            <a:rPr lang="hr-HR" dirty="0" smtClean="0"/>
            <a:t> istinita, ali ne zna da je premisa istinita)</a:t>
          </a:r>
          <a:endParaRPr lang="en-US" dirty="0"/>
        </a:p>
      </dgm:t>
    </dgm:pt>
    <dgm:pt modelId="{431F1367-4D4A-4D5E-89C6-256B2494EA8A}" type="parTrans" cxnId="{13AD687A-7467-451F-939D-EF337320CAE4}">
      <dgm:prSet/>
      <dgm:spPr/>
      <dgm:t>
        <a:bodyPr/>
        <a:lstStyle/>
        <a:p>
          <a:endParaRPr lang="en-US"/>
        </a:p>
      </dgm:t>
    </dgm:pt>
    <dgm:pt modelId="{2BE1DA9E-45BF-49C8-88F7-7F1B0A0174FD}" type="sibTrans" cxnId="{13AD687A-7467-451F-939D-EF337320CAE4}">
      <dgm:prSet/>
      <dgm:spPr/>
      <dgm:t>
        <a:bodyPr/>
        <a:lstStyle/>
        <a:p>
          <a:endParaRPr lang="en-US"/>
        </a:p>
      </dgm:t>
    </dgm:pt>
    <dgm:pt modelId="{719E4071-BA14-4547-AC29-7580A7B453E4}">
      <dgm:prSet phldrT="[Text]"/>
      <dgm:spPr/>
      <dgm:t>
        <a:bodyPr/>
        <a:lstStyle/>
        <a:p>
          <a:pPr algn="l"/>
          <a:r>
            <a:rPr lang="hr-HR" dirty="0" smtClean="0"/>
            <a:t>Mogu ispitivati više kognitivne procese i uzročno-posljedične odnose</a:t>
          </a:r>
        </a:p>
        <a:p>
          <a:pPr algn="l"/>
          <a:r>
            <a:rPr lang="hr-HR" dirty="0" smtClean="0"/>
            <a:t>Jednostavno ih je ocijeniti</a:t>
          </a:r>
        </a:p>
        <a:p>
          <a:pPr algn="l"/>
          <a:r>
            <a:rPr lang="hr-HR" dirty="0" smtClean="0"/>
            <a:t>Služe za ispitivanje točnosti ili istinitosti sudova</a:t>
          </a:r>
          <a:endParaRPr lang="en-US" dirty="0"/>
        </a:p>
      </dgm:t>
    </dgm:pt>
    <dgm:pt modelId="{57D52E62-D120-47EF-A9FF-E340D7D52B99}" type="parTrans" cxnId="{7E3DC6E8-C442-4266-B092-484BC393197F}">
      <dgm:prSet/>
      <dgm:spPr/>
      <dgm:t>
        <a:bodyPr/>
        <a:lstStyle/>
        <a:p>
          <a:endParaRPr lang="en-US"/>
        </a:p>
      </dgm:t>
    </dgm:pt>
    <dgm:pt modelId="{E5B9C745-2D79-4437-BA08-36AD0CBAB3E3}" type="sibTrans" cxnId="{7E3DC6E8-C442-4266-B092-484BC393197F}">
      <dgm:prSet/>
      <dgm:spPr/>
      <dgm:t>
        <a:bodyPr/>
        <a:lstStyle/>
        <a:p>
          <a:endParaRPr lang="en-US"/>
        </a:p>
      </dgm:t>
    </dgm:pt>
    <dgm:pt modelId="{5222FEC1-42F2-4B94-B834-9B4FB7E595AE}" type="pres">
      <dgm:prSet presAssocID="{16E4606E-1E3F-4D41-9EA9-C8DCF032780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A4BBA1-FAA0-4CCD-9E3D-D6ABC20115C7}" type="pres">
      <dgm:prSet presAssocID="{16E4606E-1E3F-4D41-9EA9-C8DCF032780C}" presName="Background" presStyleLbl="bgImgPlace1" presStyleIdx="0" presStyleCnt="1"/>
      <dgm:spPr/>
      <dgm:t>
        <a:bodyPr/>
        <a:lstStyle/>
        <a:p>
          <a:endParaRPr lang="en-US"/>
        </a:p>
      </dgm:t>
    </dgm:pt>
    <dgm:pt modelId="{E3A46BF9-8A9C-4BA0-A4AC-5A495E1DAE59}" type="pres">
      <dgm:prSet presAssocID="{16E4606E-1E3F-4D41-9EA9-C8DCF032780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FD3D2-697B-43EB-B9D2-B88E3862378B}" type="pres">
      <dgm:prSet presAssocID="{16E4606E-1E3F-4D41-9EA9-C8DCF032780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F8430-DBB8-4BED-A885-16E9A0B87DB5}" type="pres">
      <dgm:prSet presAssocID="{16E4606E-1E3F-4D41-9EA9-C8DCF032780C}" presName="Plus" presStyleLbl="alignNode1" presStyleIdx="0" presStyleCnt="2" custLinFactX="225388" custLinFactNeighborX="300000" custLinFactNeighborY="12109"/>
      <dgm:spPr/>
      <dgm:t>
        <a:bodyPr/>
        <a:lstStyle/>
        <a:p>
          <a:endParaRPr lang="en-US"/>
        </a:p>
      </dgm:t>
    </dgm:pt>
    <dgm:pt modelId="{75818F82-17A6-4BC6-B243-369692294A84}" type="pres">
      <dgm:prSet presAssocID="{16E4606E-1E3F-4D41-9EA9-C8DCF032780C}" presName="Minus" presStyleLbl="alignNode1" presStyleIdx="1" presStyleCnt="2" custLinFactX="-251077" custLinFactNeighborX="-300000" custLinFactNeighborY="25029"/>
      <dgm:spPr/>
      <dgm:t>
        <a:bodyPr/>
        <a:lstStyle/>
        <a:p>
          <a:endParaRPr lang="en-US"/>
        </a:p>
      </dgm:t>
    </dgm:pt>
    <dgm:pt modelId="{CBC6010D-B8FC-46B0-AE78-7398923E1566}" type="pres">
      <dgm:prSet presAssocID="{16E4606E-1E3F-4D41-9EA9-C8DCF032780C}" presName="Divider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13AD687A-7467-451F-939D-EF337320CAE4}" srcId="{16E4606E-1E3F-4D41-9EA9-C8DCF032780C}" destId="{47A86584-7ABD-4DE6-9F8A-5B919323B123}" srcOrd="0" destOrd="0" parTransId="{431F1367-4D4A-4D5E-89C6-256B2494EA8A}" sibTransId="{2BE1DA9E-45BF-49C8-88F7-7F1B0A0174FD}"/>
    <dgm:cxn modelId="{3BF3A984-32C9-4F24-8ABD-A836C0EA768F}" type="presOf" srcId="{16E4606E-1E3F-4D41-9EA9-C8DCF032780C}" destId="{5222FEC1-42F2-4B94-B834-9B4FB7E595AE}" srcOrd="0" destOrd="0" presId="urn:microsoft.com/office/officeart/2009/3/layout/PlusandMinus"/>
    <dgm:cxn modelId="{0AE52BBE-93D3-4CF0-9ADF-08A5A8C1E7DC}" type="presOf" srcId="{719E4071-BA14-4547-AC29-7580A7B453E4}" destId="{462FD3D2-697B-43EB-B9D2-B88E3862378B}" srcOrd="0" destOrd="0" presId="urn:microsoft.com/office/officeart/2009/3/layout/PlusandMinus"/>
    <dgm:cxn modelId="{7E3DC6E8-C442-4266-B092-484BC393197F}" srcId="{16E4606E-1E3F-4D41-9EA9-C8DCF032780C}" destId="{719E4071-BA14-4547-AC29-7580A7B453E4}" srcOrd="1" destOrd="0" parTransId="{57D52E62-D120-47EF-A9FF-E340D7D52B99}" sibTransId="{E5B9C745-2D79-4437-BA08-36AD0CBAB3E3}"/>
    <dgm:cxn modelId="{11E8AF2A-5711-4876-9DE9-D611B724E51B}" type="presOf" srcId="{47A86584-7ABD-4DE6-9F8A-5B919323B123}" destId="{E3A46BF9-8A9C-4BA0-A4AC-5A495E1DAE59}" srcOrd="0" destOrd="0" presId="urn:microsoft.com/office/officeart/2009/3/layout/PlusandMinus"/>
    <dgm:cxn modelId="{AB30467A-9BCB-48DD-8D29-023EEED894A3}" type="presParOf" srcId="{5222FEC1-42F2-4B94-B834-9B4FB7E595AE}" destId="{51A4BBA1-FAA0-4CCD-9E3D-D6ABC20115C7}" srcOrd="0" destOrd="0" presId="urn:microsoft.com/office/officeart/2009/3/layout/PlusandMinus"/>
    <dgm:cxn modelId="{32F1E08F-01CC-4704-919D-D727F72D591B}" type="presParOf" srcId="{5222FEC1-42F2-4B94-B834-9B4FB7E595AE}" destId="{E3A46BF9-8A9C-4BA0-A4AC-5A495E1DAE59}" srcOrd="1" destOrd="0" presId="urn:microsoft.com/office/officeart/2009/3/layout/PlusandMinus"/>
    <dgm:cxn modelId="{B7547BE0-C667-4CCD-B0EA-533AD277D921}" type="presParOf" srcId="{5222FEC1-42F2-4B94-B834-9B4FB7E595AE}" destId="{462FD3D2-697B-43EB-B9D2-B88E3862378B}" srcOrd="2" destOrd="0" presId="urn:microsoft.com/office/officeart/2009/3/layout/PlusandMinus"/>
    <dgm:cxn modelId="{9E7C7BD9-3323-41E6-94ED-1D711982150D}" type="presParOf" srcId="{5222FEC1-42F2-4B94-B834-9B4FB7E595AE}" destId="{C4DF8430-DBB8-4BED-A885-16E9A0B87DB5}" srcOrd="3" destOrd="0" presId="urn:microsoft.com/office/officeart/2009/3/layout/PlusandMinus"/>
    <dgm:cxn modelId="{B3A2DE73-F539-48DD-B320-702A76A50E0E}" type="presParOf" srcId="{5222FEC1-42F2-4B94-B834-9B4FB7E595AE}" destId="{75818F82-17A6-4BC6-B243-369692294A84}" srcOrd="4" destOrd="0" presId="urn:microsoft.com/office/officeart/2009/3/layout/PlusandMinus"/>
    <dgm:cxn modelId="{A7C9B7CA-C98B-4EAE-B6AD-2B212937F4EC}" type="presParOf" srcId="{5222FEC1-42F2-4B94-B834-9B4FB7E595AE}" destId="{CBC6010D-B8FC-46B0-AE78-7398923E1566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E4606E-1E3F-4D41-9EA9-C8DCF032780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86584-7ABD-4DE6-9F8A-5B919323B123}">
      <dgm:prSet phldrT="[Text]"/>
      <dgm:spPr/>
      <dgm:t>
        <a:bodyPr/>
        <a:lstStyle/>
        <a:p>
          <a:pPr algn="l"/>
          <a:r>
            <a:rPr lang="hr-HR" dirty="0" smtClean="0"/>
            <a:t>Potrebno je predvidjeti sve moguće točne odgovore</a:t>
          </a:r>
        </a:p>
        <a:p>
          <a:pPr algn="l"/>
          <a:r>
            <a:rPr lang="hr-HR" dirty="0" smtClean="0"/>
            <a:t>Često ispituju činjenična znanja</a:t>
          </a:r>
        </a:p>
        <a:p>
          <a:pPr algn="l"/>
          <a:r>
            <a:rPr lang="hr-HR" dirty="0" smtClean="0"/>
            <a:t>Ocjenjivanje je sporije u odnosu na zadatke zatvorenoga tipa</a:t>
          </a:r>
        </a:p>
        <a:p>
          <a:pPr algn="l"/>
          <a:r>
            <a:rPr lang="hr-HR" dirty="0" smtClean="0"/>
            <a:t>Ocjenjivanje može biti otežano zbog nečitkoga rukopisa</a:t>
          </a:r>
          <a:endParaRPr lang="en-US" dirty="0"/>
        </a:p>
      </dgm:t>
    </dgm:pt>
    <dgm:pt modelId="{431F1367-4D4A-4D5E-89C6-256B2494EA8A}" type="parTrans" cxnId="{13AD687A-7467-451F-939D-EF337320CAE4}">
      <dgm:prSet/>
      <dgm:spPr/>
      <dgm:t>
        <a:bodyPr/>
        <a:lstStyle/>
        <a:p>
          <a:endParaRPr lang="en-US"/>
        </a:p>
      </dgm:t>
    </dgm:pt>
    <dgm:pt modelId="{2BE1DA9E-45BF-49C8-88F7-7F1B0A0174FD}" type="sibTrans" cxnId="{13AD687A-7467-451F-939D-EF337320CAE4}">
      <dgm:prSet/>
      <dgm:spPr/>
      <dgm:t>
        <a:bodyPr/>
        <a:lstStyle/>
        <a:p>
          <a:endParaRPr lang="en-US"/>
        </a:p>
      </dgm:t>
    </dgm:pt>
    <dgm:pt modelId="{719E4071-BA14-4547-AC29-7580A7B453E4}">
      <dgm:prSet phldrT="[Text]"/>
      <dgm:spPr/>
      <dgm:t>
        <a:bodyPr/>
        <a:lstStyle/>
        <a:p>
          <a:pPr algn="l"/>
          <a:r>
            <a:rPr lang="hr-HR" dirty="0" smtClean="0"/>
            <a:t>Lakše ih je sastaviti nego zadatke zatvorenoga tipa</a:t>
          </a:r>
        </a:p>
        <a:p>
          <a:pPr algn="l"/>
          <a:r>
            <a:rPr lang="hr-HR" dirty="0" smtClean="0"/>
            <a:t>Teže je pogoditi točan odgovor jer ga treba upisati, a ne odabrati</a:t>
          </a:r>
        </a:p>
        <a:p>
          <a:pPr algn="l"/>
          <a:r>
            <a:rPr lang="hr-HR" dirty="0" smtClean="0"/>
            <a:t>Iz odgovora je vidljivije poznavanje ispitivanoga sadržaja nego u zadatcima zatvorenoga tipa</a:t>
          </a:r>
        </a:p>
        <a:p>
          <a:pPr algn="l"/>
          <a:r>
            <a:rPr lang="hr-HR" dirty="0" smtClean="0"/>
            <a:t>Mogu ispitati veliki opseg sadržaja</a:t>
          </a:r>
          <a:endParaRPr lang="en-US" dirty="0"/>
        </a:p>
      </dgm:t>
    </dgm:pt>
    <dgm:pt modelId="{57D52E62-D120-47EF-A9FF-E340D7D52B99}" type="parTrans" cxnId="{7E3DC6E8-C442-4266-B092-484BC393197F}">
      <dgm:prSet/>
      <dgm:spPr/>
      <dgm:t>
        <a:bodyPr/>
        <a:lstStyle/>
        <a:p>
          <a:endParaRPr lang="en-US"/>
        </a:p>
      </dgm:t>
    </dgm:pt>
    <dgm:pt modelId="{E5B9C745-2D79-4437-BA08-36AD0CBAB3E3}" type="sibTrans" cxnId="{7E3DC6E8-C442-4266-B092-484BC393197F}">
      <dgm:prSet/>
      <dgm:spPr/>
      <dgm:t>
        <a:bodyPr/>
        <a:lstStyle/>
        <a:p>
          <a:endParaRPr lang="en-US"/>
        </a:p>
      </dgm:t>
    </dgm:pt>
    <dgm:pt modelId="{D42516AF-A441-4E47-B1C9-0EFDBB26F0EF}" type="pres">
      <dgm:prSet presAssocID="{16E4606E-1E3F-4D41-9EA9-C8DCF032780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1A9A5-3B7E-450F-B93A-B19F2BF30D83}" type="pres">
      <dgm:prSet presAssocID="{16E4606E-1E3F-4D41-9EA9-C8DCF032780C}" presName="Background" presStyleLbl="bgImgPlace1" presStyleIdx="0" presStyleCnt="1"/>
      <dgm:spPr/>
      <dgm:t>
        <a:bodyPr/>
        <a:lstStyle/>
        <a:p>
          <a:endParaRPr lang="en-US"/>
        </a:p>
      </dgm:t>
    </dgm:pt>
    <dgm:pt modelId="{0F813AEB-937A-4D27-B3D8-A63DB97612AA}" type="pres">
      <dgm:prSet presAssocID="{16E4606E-1E3F-4D41-9EA9-C8DCF032780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C75F4-B2E3-4C00-8851-8D52662845CA}" type="pres">
      <dgm:prSet presAssocID="{16E4606E-1E3F-4D41-9EA9-C8DCF032780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410BE-59C0-4A86-A125-D07F4239B533}" type="pres">
      <dgm:prSet presAssocID="{16E4606E-1E3F-4D41-9EA9-C8DCF032780C}" presName="Plus" presStyleLbl="alignNode1" presStyleIdx="0" presStyleCnt="2" custLinFactX="233553" custLinFactNeighborX="300000" custLinFactNeighborY="11822"/>
      <dgm:spPr/>
      <dgm:t>
        <a:bodyPr/>
        <a:lstStyle/>
        <a:p>
          <a:endParaRPr lang="en-US"/>
        </a:p>
      </dgm:t>
    </dgm:pt>
    <dgm:pt modelId="{8E14A27C-7600-4C62-B855-E892B48F2234}" type="pres">
      <dgm:prSet presAssocID="{16E4606E-1E3F-4D41-9EA9-C8DCF032780C}" presName="Minus" presStyleLbl="alignNode1" presStyleIdx="1" presStyleCnt="2" custLinFactX="-240941" custLinFactNeighborX="-300000" custLinFactNeighborY="24435"/>
      <dgm:spPr/>
      <dgm:t>
        <a:bodyPr/>
        <a:lstStyle/>
        <a:p>
          <a:endParaRPr lang="en-US"/>
        </a:p>
      </dgm:t>
    </dgm:pt>
    <dgm:pt modelId="{BCE091D8-5CC8-4000-962A-BDFE6F62444F}" type="pres">
      <dgm:prSet presAssocID="{16E4606E-1E3F-4D41-9EA9-C8DCF032780C}" presName="Divider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2E46B26E-7BB7-402F-9DE9-B71072B86D35}" type="presOf" srcId="{719E4071-BA14-4547-AC29-7580A7B453E4}" destId="{024C75F4-B2E3-4C00-8851-8D52662845CA}" srcOrd="0" destOrd="0" presId="urn:microsoft.com/office/officeart/2009/3/layout/PlusandMinus"/>
    <dgm:cxn modelId="{7E3DC6E8-C442-4266-B092-484BC393197F}" srcId="{16E4606E-1E3F-4D41-9EA9-C8DCF032780C}" destId="{719E4071-BA14-4547-AC29-7580A7B453E4}" srcOrd="1" destOrd="0" parTransId="{57D52E62-D120-47EF-A9FF-E340D7D52B99}" sibTransId="{E5B9C745-2D79-4437-BA08-36AD0CBAB3E3}"/>
    <dgm:cxn modelId="{F725A7C9-DDE8-42C0-9EBA-D7F582CBE685}" type="presOf" srcId="{16E4606E-1E3F-4D41-9EA9-C8DCF032780C}" destId="{D42516AF-A441-4E47-B1C9-0EFDBB26F0EF}" srcOrd="0" destOrd="0" presId="urn:microsoft.com/office/officeart/2009/3/layout/PlusandMinus"/>
    <dgm:cxn modelId="{13AD687A-7467-451F-939D-EF337320CAE4}" srcId="{16E4606E-1E3F-4D41-9EA9-C8DCF032780C}" destId="{47A86584-7ABD-4DE6-9F8A-5B919323B123}" srcOrd="0" destOrd="0" parTransId="{431F1367-4D4A-4D5E-89C6-256B2494EA8A}" sibTransId="{2BE1DA9E-45BF-49C8-88F7-7F1B0A0174FD}"/>
    <dgm:cxn modelId="{75B1373D-031A-4750-B928-E29CFA797A81}" type="presOf" srcId="{47A86584-7ABD-4DE6-9F8A-5B919323B123}" destId="{0F813AEB-937A-4D27-B3D8-A63DB97612AA}" srcOrd="0" destOrd="0" presId="urn:microsoft.com/office/officeart/2009/3/layout/PlusandMinus"/>
    <dgm:cxn modelId="{89311242-CBDB-4273-82DC-6B9CFD20801C}" type="presParOf" srcId="{D42516AF-A441-4E47-B1C9-0EFDBB26F0EF}" destId="{4DD1A9A5-3B7E-450F-B93A-B19F2BF30D83}" srcOrd="0" destOrd="0" presId="urn:microsoft.com/office/officeart/2009/3/layout/PlusandMinus"/>
    <dgm:cxn modelId="{F2960D3C-99E1-4452-A7E4-D5808033938C}" type="presParOf" srcId="{D42516AF-A441-4E47-B1C9-0EFDBB26F0EF}" destId="{0F813AEB-937A-4D27-B3D8-A63DB97612AA}" srcOrd="1" destOrd="0" presId="urn:microsoft.com/office/officeart/2009/3/layout/PlusandMinus"/>
    <dgm:cxn modelId="{149B4B47-08E8-4ED4-BA28-C334DD46E0A4}" type="presParOf" srcId="{D42516AF-A441-4E47-B1C9-0EFDBB26F0EF}" destId="{024C75F4-B2E3-4C00-8851-8D52662845CA}" srcOrd="2" destOrd="0" presId="urn:microsoft.com/office/officeart/2009/3/layout/PlusandMinus"/>
    <dgm:cxn modelId="{CD54C79F-72B2-43B1-A715-3ED862A1D4BA}" type="presParOf" srcId="{D42516AF-A441-4E47-B1C9-0EFDBB26F0EF}" destId="{14F410BE-59C0-4A86-A125-D07F4239B533}" srcOrd="3" destOrd="0" presId="urn:microsoft.com/office/officeart/2009/3/layout/PlusandMinus"/>
    <dgm:cxn modelId="{A8668CA5-17EA-49FA-BB05-D385BC118CB6}" type="presParOf" srcId="{D42516AF-A441-4E47-B1C9-0EFDBB26F0EF}" destId="{8E14A27C-7600-4C62-B855-E892B48F2234}" srcOrd="4" destOrd="0" presId="urn:microsoft.com/office/officeart/2009/3/layout/PlusandMinus"/>
    <dgm:cxn modelId="{C6FB5F6E-B570-4161-B4E0-D5E3FC7C8BF1}" type="presParOf" srcId="{D42516AF-A441-4E47-B1C9-0EFDBB26F0EF}" destId="{BCE091D8-5CC8-4000-962A-BDFE6F62444F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E4606E-1E3F-4D41-9EA9-C8DCF032780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86584-7ABD-4DE6-9F8A-5B919323B123}">
      <dgm:prSet phldrT="[Text]"/>
      <dgm:spPr/>
      <dgm:t>
        <a:bodyPr/>
        <a:lstStyle/>
        <a:p>
          <a:pPr algn="l"/>
          <a:r>
            <a:rPr lang="hr-HR" dirty="0" smtClean="0"/>
            <a:t>Potrebno je predvidjeti sve moguće točne odgovore (sinonime ili sl.) i definirati ih u ključu za odgovore.</a:t>
          </a:r>
        </a:p>
        <a:p>
          <a:pPr algn="l"/>
          <a:r>
            <a:rPr lang="hr-HR" dirty="0" smtClean="0"/>
            <a:t>Potrebno je unaprijed odrediti hoće li se uzimati u obzir pravopisno ili gramatički neispravni odgovori.</a:t>
          </a:r>
        </a:p>
        <a:p>
          <a:pPr algn="l"/>
          <a:r>
            <a:rPr lang="hr-HR" dirty="0" smtClean="0"/>
            <a:t>Ocjenjivanje je sporije u odnosu na zadatke zatvorenoga tipa.</a:t>
          </a:r>
        </a:p>
        <a:p>
          <a:pPr algn="l"/>
          <a:r>
            <a:rPr lang="hr-HR" dirty="0" smtClean="0"/>
            <a:t>Ocjenjivanje može biti otežano zbog nečitkoga rukopisa.</a:t>
          </a:r>
          <a:endParaRPr lang="en-US" dirty="0"/>
        </a:p>
      </dgm:t>
    </dgm:pt>
    <dgm:pt modelId="{431F1367-4D4A-4D5E-89C6-256B2494EA8A}" type="parTrans" cxnId="{13AD687A-7467-451F-939D-EF337320CAE4}">
      <dgm:prSet/>
      <dgm:spPr/>
      <dgm:t>
        <a:bodyPr/>
        <a:lstStyle/>
        <a:p>
          <a:endParaRPr lang="en-US"/>
        </a:p>
      </dgm:t>
    </dgm:pt>
    <dgm:pt modelId="{2BE1DA9E-45BF-49C8-88F7-7F1B0A0174FD}" type="sibTrans" cxnId="{13AD687A-7467-451F-939D-EF337320CAE4}">
      <dgm:prSet/>
      <dgm:spPr/>
      <dgm:t>
        <a:bodyPr/>
        <a:lstStyle/>
        <a:p>
          <a:endParaRPr lang="en-US"/>
        </a:p>
      </dgm:t>
    </dgm:pt>
    <dgm:pt modelId="{719E4071-BA14-4547-AC29-7580A7B453E4}">
      <dgm:prSet phldrT="[Text]"/>
      <dgm:spPr/>
      <dgm:t>
        <a:bodyPr/>
        <a:lstStyle/>
        <a:p>
          <a:r>
            <a:rPr lang="hr-HR" dirty="0" smtClean="0"/>
            <a:t>Lakše ih je sastaviti nego zadatke zatvorenoga tipa.</a:t>
          </a:r>
        </a:p>
        <a:p>
          <a:r>
            <a:rPr lang="hr-HR" dirty="0" smtClean="0"/>
            <a:t>Mogu jednostavno ispitati primjenu znanja (posebno u ispitima iz stranih jezika).</a:t>
          </a:r>
        </a:p>
        <a:p>
          <a:r>
            <a:rPr lang="hr-HR" dirty="0" smtClean="0"/>
            <a:t>Teže je pogoditi točan odgovor jer ga treba upisati, a ne odabrati.</a:t>
          </a:r>
        </a:p>
        <a:p>
          <a:r>
            <a:rPr lang="hr-HR" dirty="0" smtClean="0"/>
            <a:t>Iz odgovora je vidljivije razumijevanje ispitivanoga sadržaja nego u zadatcima zatvorenoga tipa</a:t>
          </a:r>
          <a:endParaRPr lang="en-US" dirty="0"/>
        </a:p>
      </dgm:t>
    </dgm:pt>
    <dgm:pt modelId="{57D52E62-D120-47EF-A9FF-E340D7D52B99}" type="parTrans" cxnId="{7E3DC6E8-C442-4266-B092-484BC393197F}">
      <dgm:prSet/>
      <dgm:spPr/>
      <dgm:t>
        <a:bodyPr/>
        <a:lstStyle/>
        <a:p>
          <a:endParaRPr lang="en-US"/>
        </a:p>
      </dgm:t>
    </dgm:pt>
    <dgm:pt modelId="{E5B9C745-2D79-4437-BA08-36AD0CBAB3E3}" type="sibTrans" cxnId="{7E3DC6E8-C442-4266-B092-484BC393197F}">
      <dgm:prSet/>
      <dgm:spPr/>
      <dgm:t>
        <a:bodyPr/>
        <a:lstStyle/>
        <a:p>
          <a:endParaRPr lang="en-US"/>
        </a:p>
      </dgm:t>
    </dgm:pt>
    <dgm:pt modelId="{EA742285-182C-49BE-94FA-F91D1D82E378}" type="pres">
      <dgm:prSet presAssocID="{16E4606E-1E3F-4D41-9EA9-C8DCF032780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9529F-EAB9-40FB-BDFA-4EADBCC8EC78}" type="pres">
      <dgm:prSet presAssocID="{16E4606E-1E3F-4D41-9EA9-C8DCF032780C}" presName="Background" presStyleLbl="bgImgPlace1" presStyleIdx="0" presStyleCnt="1"/>
      <dgm:spPr/>
      <dgm:t>
        <a:bodyPr/>
        <a:lstStyle/>
        <a:p>
          <a:endParaRPr lang="en-US"/>
        </a:p>
      </dgm:t>
    </dgm:pt>
    <dgm:pt modelId="{5B2ACCB1-7EA6-45BB-91C1-6A59FEA6E235}" type="pres">
      <dgm:prSet presAssocID="{16E4606E-1E3F-4D41-9EA9-C8DCF032780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FCE3E-5B87-44E3-947C-4D8027A01568}" type="pres">
      <dgm:prSet presAssocID="{16E4606E-1E3F-4D41-9EA9-C8DCF032780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7BB52-7C43-457C-874E-0B700925DDB5}" type="pres">
      <dgm:prSet presAssocID="{16E4606E-1E3F-4D41-9EA9-C8DCF032780C}" presName="Plus" presStyleLbl="alignNode1" presStyleIdx="0" presStyleCnt="2" custLinFactX="237341" custLinFactNeighborX="300000" custLinFactNeighborY="10246"/>
      <dgm:spPr/>
      <dgm:t>
        <a:bodyPr/>
        <a:lstStyle/>
        <a:p>
          <a:endParaRPr lang="en-US"/>
        </a:p>
      </dgm:t>
    </dgm:pt>
    <dgm:pt modelId="{5CBB8043-D7C3-46A5-AEB7-9889DCC477A4}" type="pres">
      <dgm:prSet presAssocID="{16E4606E-1E3F-4D41-9EA9-C8DCF032780C}" presName="Minus" presStyleLbl="alignNode1" presStyleIdx="1" presStyleCnt="2" custLinFactX="-245128" custLinFactNeighborX="-300000" custLinFactNeighborY="19548"/>
      <dgm:spPr/>
      <dgm:t>
        <a:bodyPr/>
        <a:lstStyle/>
        <a:p>
          <a:endParaRPr lang="en-US"/>
        </a:p>
      </dgm:t>
    </dgm:pt>
    <dgm:pt modelId="{63C3F5BC-84B2-4D0C-A0D8-076C7C3AC112}" type="pres">
      <dgm:prSet presAssocID="{16E4606E-1E3F-4D41-9EA9-C8DCF032780C}" presName="Divider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13AD687A-7467-451F-939D-EF337320CAE4}" srcId="{16E4606E-1E3F-4D41-9EA9-C8DCF032780C}" destId="{47A86584-7ABD-4DE6-9F8A-5B919323B123}" srcOrd="0" destOrd="0" parTransId="{431F1367-4D4A-4D5E-89C6-256B2494EA8A}" sibTransId="{2BE1DA9E-45BF-49C8-88F7-7F1B0A0174FD}"/>
    <dgm:cxn modelId="{2FA2D056-0293-4652-94E6-B7E08B3801CB}" type="presOf" srcId="{719E4071-BA14-4547-AC29-7580A7B453E4}" destId="{6E8FCE3E-5B87-44E3-947C-4D8027A01568}" srcOrd="0" destOrd="0" presId="urn:microsoft.com/office/officeart/2009/3/layout/PlusandMinus"/>
    <dgm:cxn modelId="{F2BF9E5C-DCD1-4E58-B755-9186FB31DA71}" type="presOf" srcId="{16E4606E-1E3F-4D41-9EA9-C8DCF032780C}" destId="{EA742285-182C-49BE-94FA-F91D1D82E378}" srcOrd="0" destOrd="0" presId="urn:microsoft.com/office/officeart/2009/3/layout/PlusandMinus"/>
    <dgm:cxn modelId="{7E3DC6E8-C442-4266-B092-484BC393197F}" srcId="{16E4606E-1E3F-4D41-9EA9-C8DCF032780C}" destId="{719E4071-BA14-4547-AC29-7580A7B453E4}" srcOrd="1" destOrd="0" parTransId="{57D52E62-D120-47EF-A9FF-E340D7D52B99}" sibTransId="{E5B9C745-2D79-4437-BA08-36AD0CBAB3E3}"/>
    <dgm:cxn modelId="{9DB93D3D-1BF3-412B-B493-FBCEC4A89917}" type="presOf" srcId="{47A86584-7ABD-4DE6-9F8A-5B919323B123}" destId="{5B2ACCB1-7EA6-45BB-91C1-6A59FEA6E235}" srcOrd="0" destOrd="0" presId="urn:microsoft.com/office/officeart/2009/3/layout/PlusandMinus"/>
    <dgm:cxn modelId="{96BF5972-845F-4C96-BED8-BAC5A91161CB}" type="presParOf" srcId="{EA742285-182C-49BE-94FA-F91D1D82E378}" destId="{CFE9529F-EAB9-40FB-BDFA-4EADBCC8EC78}" srcOrd="0" destOrd="0" presId="urn:microsoft.com/office/officeart/2009/3/layout/PlusandMinus"/>
    <dgm:cxn modelId="{3799D903-8AFF-49E8-A09D-F937D3C5A451}" type="presParOf" srcId="{EA742285-182C-49BE-94FA-F91D1D82E378}" destId="{5B2ACCB1-7EA6-45BB-91C1-6A59FEA6E235}" srcOrd="1" destOrd="0" presId="urn:microsoft.com/office/officeart/2009/3/layout/PlusandMinus"/>
    <dgm:cxn modelId="{46882588-9C65-40EC-B60A-6283901A5A45}" type="presParOf" srcId="{EA742285-182C-49BE-94FA-F91D1D82E378}" destId="{6E8FCE3E-5B87-44E3-947C-4D8027A01568}" srcOrd="2" destOrd="0" presId="urn:microsoft.com/office/officeart/2009/3/layout/PlusandMinus"/>
    <dgm:cxn modelId="{C1696B84-6CF4-4C27-B2D4-DF51A254FFFB}" type="presParOf" srcId="{EA742285-182C-49BE-94FA-F91D1D82E378}" destId="{8587BB52-7C43-457C-874E-0B700925DDB5}" srcOrd="3" destOrd="0" presId="urn:microsoft.com/office/officeart/2009/3/layout/PlusandMinus"/>
    <dgm:cxn modelId="{A1949D53-C29F-407F-B6E0-8350BDE4A5FA}" type="presParOf" srcId="{EA742285-182C-49BE-94FA-F91D1D82E378}" destId="{5CBB8043-D7C3-46A5-AEB7-9889DCC477A4}" srcOrd="4" destOrd="0" presId="urn:microsoft.com/office/officeart/2009/3/layout/PlusandMinus"/>
    <dgm:cxn modelId="{42BCBC50-7573-40CC-BE64-F9127EF1B3C2}" type="presParOf" srcId="{EA742285-182C-49BE-94FA-F91D1D82E378}" destId="{63C3F5BC-84B2-4D0C-A0D8-076C7C3AC112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E4606E-1E3F-4D41-9EA9-C8DCF032780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A86584-7ABD-4DE6-9F8A-5B919323B123}">
      <dgm:prSet phldrT="[Text]"/>
      <dgm:spPr/>
      <dgm:t>
        <a:bodyPr/>
        <a:lstStyle/>
        <a:p>
          <a:pPr algn="l"/>
          <a:r>
            <a:rPr lang="hr-HR" dirty="0" smtClean="0"/>
            <a:t>Potrebno je predvidjeti sve moguće točne odgovore.</a:t>
          </a:r>
        </a:p>
        <a:p>
          <a:pPr algn="l"/>
          <a:r>
            <a:rPr lang="hr-HR" dirty="0" smtClean="0"/>
            <a:t>Potrebno je precizno odrediti način bodovanja</a:t>
          </a:r>
        </a:p>
        <a:p>
          <a:pPr algn="l"/>
          <a:r>
            <a:rPr lang="hr-HR" dirty="0" smtClean="0"/>
            <a:t>Potrebno je unaprijed odrediti hoće li se uzimati u obzir pravopisno ili gramatički neispravni odgovori</a:t>
          </a:r>
        </a:p>
        <a:p>
          <a:pPr algn="l"/>
          <a:r>
            <a:rPr lang="hr-HR" dirty="0" smtClean="0"/>
            <a:t>Ocjenjivanje je sporije u odnosu na zadatke zatvorenoga tipa</a:t>
          </a:r>
        </a:p>
        <a:p>
          <a:pPr algn="l"/>
          <a:r>
            <a:rPr lang="hr-HR" dirty="0" smtClean="0"/>
            <a:t>Ocjenjivanje može biti otežano zbog nečitkoga rukopisa</a:t>
          </a:r>
        </a:p>
        <a:p>
          <a:pPr algn="l"/>
          <a:r>
            <a:rPr lang="hr-HR" dirty="0" smtClean="0"/>
            <a:t>Teško je biti potpuno objektivan pri ocjenjivanju</a:t>
          </a:r>
          <a:endParaRPr lang="en-US" dirty="0"/>
        </a:p>
      </dgm:t>
    </dgm:pt>
    <dgm:pt modelId="{431F1367-4D4A-4D5E-89C6-256B2494EA8A}" type="parTrans" cxnId="{13AD687A-7467-451F-939D-EF337320CAE4}">
      <dgm:prSet/>
      <dgm:spPr/>
      <dgm:t>
        <a:bodyPr/>
        <a:lstStyle/>
        <a:p>
          <a:endParaRPr lang="en-US"/>
        </a:p>
      </dgm:t>
    </dgm:pt>
    <dgm:pt modelId="{2BE1DA9E-45BF-49C8-88F7-7F1B0A0174FD}" type="sibTrans" cxnId="{13AD687A-7467-451F-939D-EF337320CAE4}">
      <dgm:prSet/>
      <dgm:spPr/>
      <dgm:t>
        <a:bodyPr/>
        <a:lstStyle/>
        <a:p>
          <a:endParaRPr lang="en-US"/>
        </a:p>
      </dgm:t>
    </dgm:pt>
    <dgm:pt modelId="{719E4071-BA14-4547-AC29-7580A7B453E4}">
      <dgm:prSet phldrT="[Text]"/>
      <dgm:spPr/>
      <dgm:t>
        <a:bodyPr/>
        <a:lstStyle/>
        <a:p>
          <a:r>
            <a:rPr lang="hr-HR" dirty="0" smtClean="0"/>
            <a:t>Lakše ih je sastaviti nego zadatke zatvorenoga tipa</a:t>
          </a:r>
        </a:p>
        <a:p>
          <a:r>
            <a:rPr lang="hr-HR" dirty="0" smtClean="0"/>
            <a:t>Teže je pogoditi točan odgovor jer ga treba upisati, a ne odabrati</a:t>
          </a:r>
        </a:p>
        <a:p>
          <a:r>
            <a:rPr lang="hr-HR" dirty="0" smtClean="0"/>
            <a:t>Ispituju više kognitivne procese (primjenu, analizu, sintezu i evaluaciju)</a:t>
          </a:r>
        </a:p>
        <a:p>
          <a:r>
            <a:rPr lang="hr-HR" dirty="0" smtClean="0"/>
            <a:t>Ocjenjivanje je objektivnije i preciznije u odnosu na esejske zadatke</a:t>
          </a:r>
        </a:p>
        <a:p>
          <a:r>
            <a:rPr lang="hr-HR" dirty="0" smtClean="0"/>
            <a:t>Omogućuju veću slobodu pri odgovaranju</a:t>
          </a:r>
          <a:endParaRPr lang="en-US" dirty="0"/>
        </a:p>
      </dgm:t>
    </dgm:pt>
    <dgm:pt modelId="{57D52E62-D120-47EF-A9FF-E340D7D52B99}" type="parTrans" cxnId="{7E3DC6E8-C442-4266-B092-484BC393197F}">
      <dgm:prSet/>
      <dgm:spPr/>
      <dgm:t>
        <a:bodyPr/>
        <a:lstStyle/>
        <a:p>
          <a:endParaRPr lang="en-US"/>
        </a:p>
      </dgm:t>
    </dgm:pt>
    <dgm:pt modelId="{E5B9C745-2D79-4437-BA08-36AD0CBAB3E3}" type="sibTrans" cxnId="{7E3DC6E8-C442-4266-B092-484BC393197F}">
      <dgm:prSet/>
      <dgm:spPr/>
      <dgm:t>
        <a:bodyPr/>
        <a:lstStyle/>
        <a:p>
          <a:endParaRPr lang="en-US"/>
        </a:p>
      </dgm:t>
    </dgm:pt>
    <dgm:pt modelId="{BC5ED6C1-2599-4307-969F-58CB8FFE2B62}" type="pres">
      <dgm:prSet presAssocID="{16E4606E-1E3F-4D41-9EA9-C8DCF032780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0EFC39-6402-4CA5-9B2C-5667B80907D3}" type="pres">
      <dgm:prSet presAssocID="{16E4606E-1E3F-4D41-9EA9-C8DCF032780C}" presName="Background" presStyleLbl="bgImgPlace1" presStyleIdx="0" presStyleCnt="1"/>
      <dgm:spPr/>
      <dgm:t>
        <a:bodyPr/>
        <a:lstStyle/>
        <a:p>
          <a:endParaRPr lang="en-US"/>
        </a:p>
      </dgm:t>
    </dgm:pt>
    <dgm:pt modelId="{5E1535B5-57AF-4E84-B843-3243A19EF13E}" type="pres">
      <dgm:prSet presAssocID="{16E4606E-1E3F-4D41-9EA9-C8DCF032780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6BD8F-5F56-415F-9A0A-3EDF73E29646}" type="pres">
      <dgm:prSet presAssocID="{16E4606E-1E3F-4D41-9EA9-C8DCF032780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EB99C-2EF5-43F7-BFA3-CFEEDBA6A51B}" type="pres">
      <dgm:prSet presAssocID="{16E4606E-1E3F-4D41-9EA9-C8DCF032780C}" presName="Plus" presStyleLbl="alignNode1" presStyleIdx="0" presStyleCnt="2" custLinFactX="227248" custLinFactNeighborX="300000" custLinFactNeighborY="11034"/>
      <dgm:spPr/>
      <dgm:t>
        <a:bodyPr/>
        <a:lstStyle/>
        <a:p>
          <a:endParaRPr lang="en-US"/>
        </a:p>
      </dgm:t>
    </dgm:pt>
    <dgm:pt modelId="{F63D78AE-276B-4237-899D-A175F5E832FE}" type="pres">
      <dgm:prSet presAssocID="{16E4606E-1E3F-4D41-9EA9-C8DCF032780C}" presName="Minus" presStyleLbl="alignNode1" presStyleIdx="1" presStyleCnt="2" custLinFactX="-230893" custLinFactNeighborX="-300000" custLinFactNeighborY="19548"/>
      <dgm:spPr/>
      <dgm:t>
        <a:bodyPr/>
        <a:lstStyle/>
        <a:p>
          <a:endParaRPr lang="en-US"/>
        </a:p>
      </dgm:t>
    </dgm:pt>
    <dgm:pt modelId="{AAB76D9C-8D49-4AB8-8868-27D8CF3117D7}" type="pres">
      <dgm:prSet presAssocID="{16E4606E-1E3F-4D41-9EA9-C8DCF032780C}" presName="Divider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13AD687A-7467-451F-939D-EF337320CAE4}" srcId="{16E4606E-1E3F-4D41-9EA9-C8DCF032780C}" destId="{47A86584-7ABD-4DE6-9F8A-5B919323B123}" srcOrd="0" destOrd="0" parTransId="{431F1367-4D4A-4D5E-89C6-256B2494EA8A}" sibTransId="{2BE1DA9E-45BF-49C8-88F7-7F1B0A0174FD}"/>
    <dgm:cxn modelId="{9EC7E204-F1F7-453E-910D-5DF065041620}" type="presOf" srcId="{16E4606E-1E3F-4D41-9EA9-C8DCF032780C}" destId="{BC5ED6C1-2599-4307-969F-58CB8FFE2B62}" srcOrd="0" destOrd="0" presId="urn:microsoft.com/office/officeart/2009/3/layout/PlusandMinus"/>
    <dgm:cxn modelId="{93C5AD5D-80D8-42ED-A211-4E55AB0827A9}" type="presOf" srcId="{47A86584-7ABD-4DE6-9F8A-5B919323B123}" destId="{5E1535B5-57AF-4E84-B843-3243A19EF13E}" srcOrd="0" destOrd="0" presId="urn:microsoft.com/office/officeart/2009/3/layout/PlusandMinus"/>
    <dgm:cxn modelId="{37F98321-6F76-4D59-AC7E-326F987D3587}" type="presOf" srcId="{719E4071-BA14-4547-AC29-7580A7B453E4}" destId="{6216BD8F-5F56-415F-9A0A-3EDF73E29646}" srcOrd="0" destOrd="0" presId="urn:microsoft.com/office/officeart/2009/3/layout/PlusandMinus"/>
    <dgm:cxn modelId="{7E3DC6E8-C442-4266-B092-484BC393197F}" srcId="{16E4606E-1E3F-4D41-9EA9-C8DCF032780C}" destId="{719E4071-BA14-4547-AC29-7580A7B453E4}" srcOrd="1" destOrd="0" parTransId="{57D52E62-D120-47EF-A9FF-E340D7D52B99}" sibTransId="{E5B9C745-2D79-4437-BA08-36AD0CBAB3E3}"/>
    <dgm:cxn modelId="{4F7B0B12-8713-4BF8-8747-7CC478C2E0B2}" type="presParOf" srcId="{BC5ED6C1-2599-4307-969F-58CB8FFE2B62}" destId="{CB0EFC39-6402-4CA5-9B2C-5667B80907D3}" srcOrd="0" destOrd="0" presId="urn:microsoft.com/office/officeart/2009/3/layout/PlusandMinus"/>
    <dgm:cxn modelId="{9A1C9025-B116-4B83-A3E1-AE39FCA5F0C9}" type="presParOf" srcId="{BC5ED6C1-2599-4307-969F-58CB8FFE2B62}" destId="{5E1535B5-57AF-4E84-B843-3243A19EF13E}" srcOrd="1" destOrd="0" presId="urn:microsoft.com/office/officeart/2009/3/layout/PlusandMinus"/>
    <dgm:cxn modelId="{6BD0F6A9-5518-47B0-AA07-B57212553DBA}" type="presParOf" srcId="{BC5ED6C1-2599-4307-969F-58CB8FFE2B62}" destId="{6216BD8F-5F56-415F-9A0A-3EDF73E29646}" srcOrd="2" destOrd="0" presId="urn:microsoft.com/office/officeart/2009/3/layout/PlusandMinus"/>
    <dgm:cxn modelId="{C2BF82DE-8B4D-4C45-9E06-8CF3BA482536}" type="presParOf" srcId="{BC5ED6C1-2599-4307-969F-58CB8FFE2B62}" destId="{6CCEB99C-2EF5-43F7-BFA3-CFEEDBA6A51B}" srcOrd="3" destOrd="0" presId="urn:microsoft.com/office/officeart/2009/3/layout/PlusandMinus"/>
    <dgm:cxn modelId="{48A38FB4-1067-41A4-97E4-3B062CB40FB7}" type="presParOf" srcId="{BC5ED6C1-2599-4307-969F-58CB8FFE2B62}" destId="{F63D78AE-276B-4237-899D-A175F5E832FE}" srcOrd="4" destOrd="0" presId="urn:microsoft.com/office/officeart/2009/3/layout/PlusandMinus"/>
    <dgm:cxn modelId="{917BF7B6-6413-49EE-B0D5-49EA98AE83D8}" type="presParOf" srcId="{BC5ED6C1-2599-4307-969F-58CB8FFE2B62}" destId="{AAB76D9C-8D49-4AB8-8868-27D8CF3117D7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06FE8-A67B-488A-A2B6-6E2AA1647417}">
      <dsp:nvSpPr>
        <dsp:cNvPr id="0" name=""/>
        <dsp:cNvSpPr/>
      </dsp:nvSpPr>
      <dsp:spPr>
        <a:xfrm rot="5400000">
          <a:off x="7225576" y="-2979564"/>
          <a:ext cx="1469170" cy="74919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Opisi onoga što učenici trebaju znati, razumjeti i moći učiniti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Određuju se na temelju nastavnoga plana i programa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Popisani u Ispitnom katalogu</a:t>
          </a:r>
          <a:endParaRPr lang="en-US" sz="1600" kern="1200" dirty="0">
            <a:latin typeface="+mn-lt"/>
          </a:endParaRPr>
        </a:p>
      </dsp:txBody>
      <dsp:txXfrm rot="-5400000">
        <a:off x="4214204" y="103527"/>
        <a:ext cx="7420197" cy="1325732"/>
      </dsp:txXfrm>
    </dsp:sp>
    <dsp:sp modelId="{CCFA544F-643B-4C9C-916A-548FBAE6FE8F}">
      <dsp:nvSpPr>
        <dsp:cNvPr id="0" name=""/>
        <dsp:cNvSpPr/>
      </dsp:nvSpPr>
      <dsp:spPr>
        <a:xfrm>
          <a:off x="0" y="2315"/>
          <a:ext cx="4214203" cy="1528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500" kern="1200" dirty="0" smtClean="0">
              <a:latin typeface="+mn-lt"/>
              <a:ea typeface="Futura" panose="02020800000000000000" pitchFamily="18" charset="0"/>
              <a:cs typeface="Futura" panose="02020800000000000000" pitchFamily="18" charset="0"/>
            </a:rPr>
            <a:t>Obrazovni ishodi</a:t>
          </a:r>
          <a:endParaRPr lang="en-US" sz="4500" kern="1200" dirty="0">
            <a:latin typeface="+mn-lt"/>
            <a:ea typeface="Futura" panose="02020800000000000000" pitchFamily="18" charset="0"/>
            <a:cs typeface="Futura" panose="02020800000000000000" pitchFamily="18" charset="0"/>
          </a:endParaRPr>
        </a:p>
      </dsp:txBody>
      <dsp:txXfrm>
        <a:off x="74598" y="76913"/>
        <a:ext cx="4065007" cy="1378961"/>
      </dsp:txXfrm>
    </dsp:sp>
    <dsp:sp modelId="{D8315092-720D-4E83-9375-53D24C14C76A}">
      <dsp:nvSpPr>
        <dsp:cNvPr id="0" name=""/>
        <dsp:cNvSpPr/>
      </dsp:nvSpPr>
      <dsp:spPr>
        <a:xfrm rot="5400000">
          <a:off x="7239054" y="-1374998"/>
          <a:ext cx="1442214" cy="7491916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Razine kognitivnih procesa kojima se ispituju određeni obrazovni ishodi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Za definiranje razina koristi se </a:t>
          </a:r>
          <a:r>
            <a:rPr lang="hr-HR" sz="1600" kern="1200" dirty="0" err="1" smtClean="0">
              <a:latin typeface="+mn-lt"/>
            </a:rPr>
            <a:t>Bloomova</a:t>
          </a:r>
          <a:r>
            <a:rPr lang="hr-HR" sz="1600" kern="1200" dirty="0" smtClean="0">
              <a:latin typeface="+mn-lt"/>
            </a:rPr>
            <a:t> taksonomija - 3 razine (pamćenje, razumijevanje i primjena)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Svaki zadatak ispituje samo jednu kognitivnu razinu koja odgovara obrazovnomu ishodu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Isti se nastavni sadržaj može ispitati na različitim razinama kognitivnih procesa</a:t>
          </a:r>
          <a:endParaRPr lang="en-US" sz="1600" kern="1200" dirty="0">
            <a:latin typeface="+mn-lt"/>
          </a:endParaRPr>
        </a:p>
      </dsp:txBody>
      <dsp:txXfrm rot="-5400000">
        <a:off x="4214204" y="1720255"/>
        <a:ext cx="7421513" cy="1301408"/>
      </dsp:txXfrm>
    </dsp:sp>
    <dsp:sp modelId="{AF91BFB6-4D30-455A-8C39-CCB4EDBC35AD}">
      <dsp:nvSpPr>
        <dsp:cNvPr id="0" name=""/>
        <dsp:cNvSpPr/>
      </dsp:nvSpPr>
      <dsp:spPr>
        <a:xfrm>
          <a:off x="0" y="1606881"/>
          <a:ext cx="4214203" cy="152815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500" kern="1200" dirty="0" smtClean="0">
              <a:latin typeface="+mn-lt"/>
              <a:ea typeface="Futura" panose="02020800000000000000" pitchFamily="18" charset="0"/>
              <a:cs typeface="Futura" panose="02020800000000000000" pitchFamily="18" charset="0"/>
            </a:rPr>
            <a:t>Kognitivne razine</a:t>
          </a:r>
          <a:endParaRPr lang="en-US" sz="4500" kern="1200" dirty="0">
            <a:latin typeface="+mn-lt"/>
            <a:ea typeface="Futura" panose="02020800000000000000" pitchFamily="18" charset="0"/>
            <a:cs typeface="Futura" panose="02020800000000000000" pitchFamily="18" charset="0"/>
          </a:endParaRPr>
        </a:p>
      </dsp:txBody>
      <dsp:txXfrm>
        <a:off x="74598" y="1681479"/>
        <a:ext cx="4065007" cy="1378961"/>
      </dsp:txXfrm>
    </dsp:sp>
    <dsp:sp modelId="{7B5C321F-DA93-4F98-9265-D5E950638658}">
      <dsp:nvSpPr>
        <dsp:cNvPr id="0" name=""/>
        <dsp:cNvSpPr/>
      </dsp:nvSpPr>
      <dsp:spPr>
        <a:xfrm rot="5400000">
          <a:off x="7197665" y="229567"/>
          <a:ext cx="1524991" cy="749191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Postotak učenika koji bi trebao moći ispravno riješiti pojedini zadatak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5 kategorija težine: vrlo teško (0 % ‒ 19 %), teško (20 % ‒ 39 %), srednje teško (40 % ‒ 59 %), lagano (60 % ‒ 79 %) i vrlo lagano (80 % ‒ 100 %)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+mn-lt"/>
            </a:rPr>
            <a:t>Ispit odgovarajuće težine sadržava barem polovinu srednje teških zadataka koje može uspješno riješiti od 40 % do 59 % pristupnika. Druga polovina ispita trebala bi se sastojati od podjednakoga broja teških i laganih zadataka</a:t>
          </a:r>
          <a:endParaRPr lang="en-US" sz="1600" kern="1200" dirty="0">
            <a:latin typeface="+mn-lt"/>
          </a:endParaRPr>
        </a:p>
      </dsp:txBody>
      <dsp:txXfrm rot="-5400000">
        <a:off x="4214203" y="3287473"/>
        <a:ext cx="7417472" cy="1376103"/>
      </dsp:txXfrm>
    </dsp:sp>
    <dsp:sp modelId="{D1FE522D-70AE-4DEB-A641-879CF3C4E1F7}">
      <dsp:nvSpPr>
        <dsp:cNvPr id="0" name=""/>
        <dsp:cNvSpPr/>
      </dsp:nvSpPr>
      <dsp:spPr>
        <a:xfrm>
          <a:off x="0" y="3211446"/>
          <a:ext cx="4214203" cy="152815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500" kern="1200" dirty="0" smtClean="0">
              <a:latin typeface="+mn-lt"/>
              <a:ea typeface="Futura" panose="02020800000000000000" pitchFamily="18" charset="0"/>
              <a:cs typeface="Futura" panose="02020800000000000000" pitchFamily="18" charset="0"/>
            </a:rPr>
            <a:t>Težina zadatka</a:t>
          </a:r>
          <a:endParaRPr lang="en-US" sz="4500" kern="1200" dirty="0">
            <a:latin typeface="+mn-lt"/>
            <a:ea typeface="Futura" panose="02020800000000000000" pitchFamily="18" charset="0"/>
            <a:cs typeface="Futura" panose="02020800000000000000" pitchFamily="18" charset="0"/>
          </a:endParaRPr>
        </a:p>
      </dsp:txBody>
      <dsp:txXfrm>
        <a:off x="74598" y="3286044"/>
        <a:ext cx="4065007" cy="1378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E57A5-F76A-4304-A4D0-49F508645AAC}">
      <dsp:nvSpPr>
        <dsp:cNvPr id="0" name=""/>
        <dsp:cNvSpPr/>
      </dsp:nvSpPr>
      <dsp:spPr>
        <a:xfrm>
          <a:off x="2304098" y="906208"/>
          <a:ext cx="3391951" cy="22624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Od više ponuđenih odgovora odabere se onaj koji je točan</a:t>
          </a:r>
          <a:endParaRPr lang="en-US" sz="2800" kern="1200" dirty="0"/>
        </a:p>
      </dsp:txBody>
      <dsp:txXfrm>
        <a:off x="2846810" y="906208"/>
        <a:ext cx="2849239" cy="2262431"/>
      </dsp:txXfrm>
    </dsp:sp>
    <dsp:sp modelId="{20112922-BE7A-4F5E-BFDE-D9741CB78EE6}">
      <dsp:nvSpPr>
        <dsp:cNvPr id="0" name=""/>
        <dsp:cNvSpPr/>
      </dsp:nvSpPr>
      <dsp:spPr>
        <a:xfrm>
          <a:off x="2304098" y="3168640"/>
          <a:ext cx="3391951" cy="2262431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ym typeface="Symbol" panose="05050102010706020507" pitchFamily="18" charset="2"/>
            </a:rPr>
            <a:t> </a:t>
          </a:r>
          <a:r>
            <a:rPr lang="hr-HR" sz="1800" b="1" kern="1200" dirty="0" smtClean="0"/>
            <a:t>Zadatci višestrukoga izbora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ym typeface="Symbol" panose="05050102010706020507" pitchFamily="18" charset="2"/>
            </a:rPr>
            <a:t></a:t>
          </a:r>
          <a:r>
            <a:rPr lang="hr-HR" sz="1800" b="1" kern="1200" dirty="0" smtClean="0"/>
            <a:t> Zadatci alternativnoga izbora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ym typeface="Symbol" panose="05050102010706020507" pitchFamily="18" charset="2"/>
            </a:rPr>
            <a:t></a:t>
          </a:r>
          <a:r>
            <a:rPr lang="hr-HR" sz="1800" b="1" kern="1200" dirty="0" smtClean="0"/>
            <a:t> Zadatci povezivanja</a:t>
          </a:r>
          <a:endParaRPr lang="hr-HR" sz="1800" kern="1200" dirty="0"/>
        </a:p>
      </dsp:txBody>
      <dsp:txXfrm>
        <a:off x="2846810" y="3168640"/>
        <a:ext cx="2849239" cy="2262431"/>
      </dsp:txXfrm>
    </dsp:sp>
    <dsp:sp modelId="{1203F1BE-1DDC-4B6D-BFF6-B8FC7C8CA1C2}">
      <dsp:nvSpPr>
        <dsp:cNvPr id="0" name=""/>
        <dsp:cNvSpPr/>
      </dsp:nvSpPr>
      <dsp:spPr>
        <a:xfrm>
          <a:off x="495057" y="0"/>
          <a:ext cx="2261301" cy="22613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Zadatci zatvorenoga tipa</a:t>
          </a:r>
          <a:endParaRPr lang="en-US" sz="2100" b="1" kern="1200" dirty="0"/>
        </a:p>
      </dsp:txBody>
      <dsp:txXfrm>
        <a:off x="826217" y="331160"/>
        <a:ext cx="1598981" cy="1598981"/>
      </dsp:txXfrm>
    </dsp:sp>
    <dsp:sp modelId="{6DEBFF81-FD0A-4EA7-80D9-DFAC5E99755F}">
      <dsp:nvSpPr>
        <dsp:cNvPr id="0" name=""/>
        <dsp:cNvSpPr/>
      </dsp:nvSpPr>
      <dsp:spPr>
        <a:xfrm>
          <a:off x="7946700" y="906208"/>
          <a:ext cx="3391951" cy="2262431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/>
            <a:t>Na predviđeno mjesto upiše ili ucrta traženi odgovor</a:t>
          </a:r>
          <a:endParaRPr lang="en-US" sz="2400" kern="1200" dirty="0"/>
        </a:p>
      </dsp:txBody>
      <dsp:txXfrm>
        <a:off x="8489412" y="906208"/>
        <a:ext cx="2849239" cy="2262431"/>
      </dsp:txXfrm>
    </dsp:sp>
    <dsp:sp modelId="{6A0F74A2-7353-46B5-930F-A39890F69C0A}">
      <dsp:nvSpPr>
        <dsp:cNvPr id="0" name=""/>
        <dsp:cNvSpPr/>
      </dsp:nvSpPr>
      <dsp:spPr>
        <a:xfrm>
          <a:off x="7957351" y="3168640"/>
          <a:ext cx="3391951" cy="226243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ym typeface="Symbol" panose="05050102010706020507" pitchFamily="18" charset="2"/>
            </a:rPr>
            <a:t></a:t>
          </a:r>
          <a:r>
            <a:rPr lang="hr-HR" sz="1800" b="1" kern="1200" dirty="0" smtClean="0"/>
            <a:t> Zadatci kratkoga odgovora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ym typeface="Symbol" panose="05050102010706020507" pitchFamily="18" charset="2"/>
            </a:rPr>
            <a:t></a:t>
          </a:r>
          <a:r>
            <a:rPr lang="hr-HR" sz="1800" b="1" kern="1200" dirty="0" smtClean="0"/>
            <a:t> Zadatci dopunjavanja ili ucrtavanja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ym typeface="Symbol" panose="05050102010706020507" pitchFamily="18" charset="2"/>
            </a:rPr>
            <a:t></a:t>
          </a:r>
          <a:r>
            <a:rPr lang="hr-HR" sz="1800" b="1" kern="1200" dirty="0" smtClean="0"/>
            <a:t> Zadatci produženoga odgovora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ym typeface="Symbol" panose="05050102010706020507" pitchFamily="18" charset="2"/>
            </a:rPr>
            <a:t> </a:t>
          </a:r>
          <a:r>
            <a:rPr lang="hr-HR" sz="1800" b="1" kern="1200" dirty="0" smtClean="0"/>
            <a:t>Zadatci esejskoga tipa</a:t>
          </a:r>
          <a:endParaRPr lang="en-US" sz="1800" kern="1200" dirty="0"/>
        </a:p>
      </dsp:txBody>
      <dsp:txXfrm>
        <a:off x="8500063" y="3168640"/>
        <a:ext cx="2849239" cy="2262431"/>
      </dsp:txXfrm>
    </dsp:sp>
    <dsp:sp modelId="{3058F2F6-5758-4F79-96E4-BE8B80AACD0E}">
      <dsp:nvSpPr>
        <dsp:cNvPr id="0" name=""/>
        <dsp:cNvSpPr/>
      </dsp:nvSpPr>
      <dsp:spPr>
        <a:xfrm>
          <a:off x="6148310" y="1687"/>
          <a:ext cx="2261301" cy="226130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Zadatci otvorenoga tipa</a:t>
          </a:r>
          <a:endParaRPr lang="en-US" sz="2100" b="1" kern="1200" dirty="0"/>
        </a:p>
      </dsp:txBody>
      <dsp:txXfrm>
        <a:off x="6479470" y="332847"/>
        <a:ext cx="1598981" cy="1598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6E75F-5ADC-4C85-877A-3252BFCC75E9}">
      <dsp:nvSpPr>
        <dsp:cNvPr id="0" name=""/>
        <dsp:cNvSpPr/>
      </dsp:nvSpPr>
      <dsp:spPr>
        <a:xfrm>
          <a:off x="1641111" y="901817"/>
          <a:ext cx="8316878" cy="429811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B6CCC-86B8-43C0-B978-82066B8FCDFA}">
      <dsp:nvSpPr>
        <dsp:cNvPr id="0" name=""/>
        <dsp:cNvSpPr/>
      </dsp:nvSpPr>
      <dsp:spPr>
        <a:xfrm>
          <a:off x="1889662" y="1404486"/>
          <a:ext cx="3862090" cy="367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Često nisu odraz realnih životnih situacija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Teško je osmisliti kvalitetne </a:t>
          </a:r>
          <a:r>
            <a:rPr lang="hr-HR" sz="2000" kern="1200" dirty="0" err="1" smtClean="0"/>
            <a:t>ometače</a:t>
          </a:r>
          <a:endParaRPr lang="hr-H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Češće ispituju samo kognitivnu razinu pamćenja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Moguće je nasumično pogoditi točan odgovor</a:t>
          </a:r>
          <a:endParaRPr lang="en-US" sz="2000" kern="1200" dirty="0"/>
        </a:p>
      </dsp:txBody>
      <dsp:txXfrm>
        <a:off x="1889662" y="1404486"/>
        <a:ext cx="3862090" cy="3676982"/>
      </dsp:txXfrm>
    </dsp:sp>
    <dsp:sp modelId="{9E0F13C6-4FDF-43CB-97CB-1CDC60F95BFB}">
      <dsp:nvSpPr>
        <dsp:cNvPr id="0" name=""/>
        <dsp:cNvSpPr/>
      </dsp:nvSpPr>
      <dsp:spPr>
        <a:xfrm>
          <a:off x="5837789" y="1404486"/>
          <a:ext cx="3862090" cy="367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Mogu ispitivati veliku količinu sadržaja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Moguće ih je brzo riješiti (ekonomični su)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Smanjena je vjerojatnost pogađanja ako se ponudi više </a:t>
          </a:r>
          <a:r>
            <a:rPr lang="hr-HR" sz="2000" kern="1200" dirty="0" err="1" smtClean="0"/>
            <a:t>ometača</a:t>
          </a:r>
          <a:endParaRPr lang="hr-H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Mogu ispitivati različite kognitivne razine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Moguće ih je brzo i objektivno ocijeniti</a:t>
          </a:r>
          <a:endParaRPr lang="en-US" sz="2000" kern="1200" dirty="0"/>
        </a:p>
      </dsp:txBody>
      <dsp:txXfrm>
        <a:off x="5837789" y="1404486"/>
        <a:ext cx="3862090" cy="3676982"/>
      </dsp:txXfrm>
    </dsp:sp>
    <dsp:sp modelId="{B10B37EF-E6E4-4597-87E6-AA693EC62302}">
      <dsp:nvSpPr>
        <dsp:cNvPr id="0" name=""/>
        <dsp:cNvSpPr/>
      </dsp:nvSpPr>
      <dsp:spPr>
        <a:xfrm>
          <a:off x="9240428" y="168187"/>
          <a:ext cx="1625137" cy="1625137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9B142-6C99-43BA-9067-140713B71CEE}">
      <dsp:nvSpPr>
        <dsp:cNvPr id="0" name=""/>
        <dsp:cNvSpPr/>
      </dsp:nvSpPr>
      <dsp:spPr>
        <a:xfrm>
          <a:off x="468565" y="720662"/>
          <a:ext cx="1529540" cy="5241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E5EA0-3C41-441C-B80E-BFFE0E34E696}">
      <dsp:nvSpPr>
        <dsp:cNvPr id="0" name=""/>
        <dsp:cNvSpPr/>
      </dsp:nvSpPr>
      <dsp:spPr>
        <a:xfrm>
          <a:off x="5799550" y="1412349"/>
          <a:ext cx="955" cy="3511872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BB934-2695-4CC8-B664-C7B0C58AA7AD}">
      <dsp:nvSpPr>
        <dsp:cNvPr id="0" name=""/>
        <dsp:cNvSpPr/>
      </dsp:nvSpPr>
      <dsp:spPr>
        <a:xfrm>
          <a:off x="1964120" y="777383"/>
          <a:ext cx="7169308" cy="3705055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BD787-EE47-4B32-9351-9B89DB88E8CE}">
      <dsp:nvSpPr>
        <dsp:cNvPr id="0" name=""/>
        <dsp:cNvSpPr/>
      </dsp:nvSpPr>
      <dsp:spPr>
        <a:xfrm>
          <a:off x="2178375" y="1210694"/>
          <a:ext cx="3329196" cy="316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Rijetko ispituju više razine kognitivnih procesa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Pojavljuje se međuovisnost u davanju odgovora odnosno odgovori isključuju jedni druge</a:t>
          </a:r>
          <a:endParaRPr lang="en-US" sz="2200" kern="1200" dirty="0"/>
        </a:p>
      </dsp:txBody>
      <dsp:txXfrm>
        <a:off x="2178375" y="1210694"/>
        <a:ext cx="3329196" cy="3169629"/>
      </dsp:txXfrm>
    </dsp:sp>
    <dsp:sp modelId="{4053D1AC-0068-4399-95E4-A10727CE54F2}">
      <dsp:nvSpPr>
        <dsp:cNvPr id="0" name=""/>
        <dsp:cNvSpPr/>
      </dsp:nvSpPr>
      <dsp:spPr>
        <a:xfrm>
          <a:off x="5581736" y="1210694"/>
          <a:ext cx="3329196" cy="316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Mogu ispitivati više sadržaja u jednome zadatku.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Mogu ispitivati razumijevanje sadržaja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Mogu ispitivati sadržaje s puno činjenica i podataka</a:t>
          </a:r>
          <a:endParaRPr lang="en-US" sz="2200" kern="1200" dirty="0"/>
        </a:p>
      </dsp:txBody>
      <dsp:txXfrm>
        <a:off x="5581736" y="1210694"/>
        <a:ext cx="3329196" cy="3169629"/>
      </dsp:txXfrm>
    </dsp:sp>
    <dsp:sp modelId="{79CEBB1D-FCF4-44FB-B1C9-C18D929988E9}">
      <dsp:nvSpPr>
        <dsp:cNvPr id="0" name=""/>
        <dsp:cNvSpPr/>
      </dsp:nvSpPr>
      <dsp:spPr>
        <a:xfrm>
          <a:off x="8617591" y="212574"/>
          <a:ext cx="1400899" cy="1400899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54EF6-F107-4908-84DD-69FF3B8D69E4}">
      <dsp:nvSpPr>
        <dsp:cNvPr id="0" name=""/>
        <dsp:cNvSpPr/>
      </dsp:nvSpPr>
      <dsp:spPr>
        <a:xfrm>
          <a:off x="890826" y="661167"/>
          <a:ext cx="1318493" cy="4518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14176-FD1E-47AF-8E73-D09C79C6517D}">
      <dsp:nvSpPr>
        <dsp:cNvPr id="0" name=""/>
        <dsp:cNvSpPr/>
      </dsp:nvSpPr>
      <dsp:spPr>
        <a:xfrm>
          <a:off x="5548774" y="1217472"/>
          <a:ext cx="824" cy="3027301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4BBA1-FAA0-4CCD-9E3D-D6ABC20115C7}">
      <dsp:nvSpPr>
        <dsp:cNvPr id="0" name=""/>
        <dsp:cNvSpPr/>
      </dsp:nvSpPr>
      <dsp:spPr>
        <a:xfrm>
          <a:off x="1653928" y="877042"/>
          <a:ext cx="8088392" cy="418003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46BF9-8A9C-4BA0-A4AC-5A495E1DAE59}">
      <dsp:nvSpPr>
        <dsp:cNvPr id="0" name=""/>
        <dsp:cNvSpPr/>
      </dsp:nvSpPr>
      <dsp:spPr>
        <a:xfrm>
          <a:off x="1895650" y="1365901"/>
          <a:ext cx="3755989" cy="357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Moguće je nasumično pogoditi točan odgovor (u velikome postotku – 50 %)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Potrebno je puno zadataka za pouzdanost ispita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Ako pristupnik zna da je neka tvrdnja netočna, ne znači da zna koja je tvrdnja točna (npr. zna da je </a:t>
          </a:r>
          <a:r>
            <a:rPr lang="hr-HR" sz="2200" kern="1200" dirty="0" err="1" smtClean="0"/>
            <a:t>konkluzija</a:t>
          </a:r>
          <a:r>
            <a:rPr lang="hr-HR" sz="2200" kern="1200" dirty="0" smtClean="0"/>
            <a:t> istinita, ali ne zna da je premisa istinita)</a:t>
          </a:r>
          <a:endParaRPr lang="en-US" sz="2200" kern="1200" dirty="0"/>
        </a:p>
      </dsp:txBody>
      <dsp:txXfrm>
        <a:off x="1895650" y="1365901"/>
        <a:ext cx="3755989" cy="3575966"/>
      </dsp:txXfrm>
    </dsp:sp>
    <dsp:sp modelId="{462FD3D2-697B-43EB-B9D2-B88E3862378B}">
      <dsp:nvSpPr>
        <dsp:cNvPr id="0" name=""/>
        <dsp:cNvSpPr/>
      </dsp:nvSpPr>
      <dsp:spPr>
        <a:xfrm>
          <a:off x="5735313" y="1365901"/>
          <a:ext cx="3755989" cy="357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Mogu ispitivati više kognitivne procese i uzročno-posljedične odnose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Jednostavno ih je ocijeniti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Služe za ispitivanje točnosti ili istinitosti sudova</a:t>
          </a:r>
          <a:endParaRPr lang="en-US" sz="2200" kern="1200" dirty="0"/>
        </a:p>
      </dsp:txBody>
      <dsp:txXfrm>
        <a:off x="5735313" y="1365901"/>
        <a:ext cx="3755989" cy="3575966"/>
      </dsp:txXfrm>
    </dsp:sp>
    <dsp:sp modelId="{C4DF8430-DBB8-4BED-A885-16E9A0B87DB5}">
      <dsp:nvSpPr>
        <dsp:cNvPr id="0" name=""/>
        <dsp:cNvSpPr/>
      </dsp:nvSpPr>
      <dsp:spPr>
        <a:xfrm>
          <a:off x="9120905" y="231907"/>
          <a:ext cx="1580490" cy="1580490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18F82-17A6-4BC6-B243-369692294A84}">
      <dsp:nvSpPr>
        <dsp:cNvPr id="0" name=""/>
        <dsp:cNvSpPr/>
      </dsp:nvSpPr>
      <dsp:spPr>
        <a:xfrm>
          <a:off x="429297" y="736496"/>
          <a:ext cx="1487520" cy="5097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6010D-B8FC-46B0-AE78-7398923E1566}">
      <dsp:nvSpPr>
        <dsp:cNvPr id="0" name=""/>
        <dsp:cNvSpPr/>
      </dsp:nvSpPr>
      <dsp:spPr>
        <a:xfrm>
          <a:off x="5698125" y="1373548"/>
          <a:ext cx="929" cy="3415392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1A9A5-3B7E-450F-B93A-B19F2BF30D83}">
      <dsp:nvSpPr>
        <dsp:cNvPr id="0" name=""/>
        <dsp:cNvSpPr/>
      </dsp:nvSpPr>
      <dsp:spPr>
        <a:xfrm>
          <a:off x="1451005" y="913585"/>
          <a:ext cx="8425408" cy="435420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13AEB-937A-4D27-B3D8-A63DB97612AA}">
      <dsp:nvSpPr>
        <dsp:cNvPr id="0" name=""/>
        <dsp:cNvSpPr/>
      </dsp:nvSpPr>
      <dsp:spPr>
        <a:xfrm>
          <a:off x="1702798" y="1422814"/>
          <a:ext cx="3912488" cy="372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Potrebno je predvidjeti sve moguće točne odgovore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Često ispituju činjenična znanja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Ocjenjivanje je sporije u odnosu na zadatke zatvorenoga tipa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Ocjenjivanje može biti otežano zbog nečitkoga rukopisa</a:t>
          </a:r>
          <a:endParaRPr lang="en-US" sz="2200" kern="1200" dirty="0"/>
        </a:p>
      </dsp:txBody>
      <dsp:txXfrm>
        <a:off x="1702798" y="1422814"/>
        <a:ext cx="3912488" cy="3724965"/>
      </dsp:txXfrm>
    </dsp:sp>
    <dsp:sp modelId="{024C75F4-B2E3-4C00-8851-8D52662845CA}">
      <dsp:nvSpPr>
        <dsp:cNvPr id="0" name=""/>
        <dsp:cNvSpPr/>
      </dsp:nvSpPr>
      <dsp:spPr>
        <a:xfrm>
          <a:off x="5702446" y="1422814"/>
          <a:ext cx="3912488" cy="372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Lakše ih je sastaviti nego zadatke zatvorenoga tipa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Teže je pogoditi točan odgovor jer ga treba upisati, a ne odabrati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Iz odgovora je vidljivije poznavanje ispitivanoga sadržaja nego u zadatcima zatvorenoga tipa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Mogu ispitati veliki opseg sadržaja</a:t>
          </a:r>
          <a:endParaRPr lang="en-US" sz="2200" kern="1200" dirty="0"/>
        </a:p>
      </dsp:txBody>
      <dsp:txXfrm>
        <a:off x="5702446" y="1422814"/>
        <a:ext cx="3912488" cy="3724965"/>
      </dsp:txXfrm>
    </dsp:sp>
    <dsp:sp modelId="{14F410BE-59C0-4A86-A125-D07F4239B533}">
      <dsp:nvSpPr>
        <dsp:cNvPr id="0" name=""/>
        <dsp:cNvSpPr/>
      </dsp:nvSpPr>
      <dsp:spPr>
        <a:xfrm>
          <a:off x="9196855" y="236845"/>
          <a:ext cx="1646344" cy="1646344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4A27C-7600-4C62-B855-E892B48F2234}">
      <dsp:nvSpPr>
        <dsp:cNvPr id="0" name=""/>
        <dsp:cNvSpPr/>
      </dsp:nvSpPr>
      <dsp:spPr>
        <a:xfrm>
          <a:off x="332405" y="764029"/>
          <a:ext cx="1549500" cy="531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091D8-5CC8-4000-962A-BDFE6F62444F}">
      <dsp:nvSpPr>
        <dsp:cNvPr id="0" name=""/>
        <dsp:cNvSpPr/>
      </dsp:nvSpPr>
      <dsp:spPr>
        <a:xfrm>
          <a:off x="5663709" y="1430779"/>
          <a:ext cx="968" cy="355770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9529F-EAB9-40FB-BDFA-4EADBCC8EC78}">
      <dsp:nvSpPr>
        <dsp:cNvPr id="0" name=""/>
        <dsp:cNvSpPr/>
      </dsp:nvSpPr>
      <dsp:spPr>
        <a:xfrm>
          <a:off x="1294831" y="911789"/>
          <a:ext cx="8408843" cy="434563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ACCB1-7EA6-45BB-91C1-6A59FEA6E235}">
      <dsp:nvSpPr>
        <dsp:cNvPr id="0" name=""/>
        <dsp:cNvSpPr/>
      </dsp:nvSpPr>
      <dsp:spPr>
        <a:xfrm>
          <a:off x="1546130" y="1420017"/>
          <a:ext cx="3904796" cy="3717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Potrebno je predvidjeti sve moguće točne odgovore (sinonime ili sl.) i definirati ih u ključu za odgovore.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Potrebno je unaprijed odrediti hoće li se uzimati u obzir pravopisno ili gramatički neispravni odgovori.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Ocjenjivanje je sporije u odnosu na zadatke zatvorenoga tipa.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Ocjenjivanje može biti otežano zbog nečitkoga rukopisa.</a:t>
          </a:r>
          <a:endParaRPr lang="en-US" sz="2100" kern="1200" dirty="0"/>
        </a:p>
      </dsp:txBody>
      <dsp:txXfrm>
        <a:off x="1546130" y="1420017"/>
        <a:ext cx="3904796" cy="3717641"/>
      </dsp:txXfrm>
    </dsp:sp>
    <dsp:sp modelId="{6E8FCE3E-5B87-44E3-947C-4D8027A01568}">
      <dsp:nvSpPr>
        <dsp:cNvPr id="0" name=""/>
        <dsp:cNvSpPr/>
      </dsp:nvSpPr>
      <dsp:spPr>
        <a:xfrm>
          <a:off x="5537914" y="1420017"/>
          <a:ext cx="3904796" cy="3717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Lakše ih je sastaviti nego zadatke zatvorenoga tipa.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Mogu jednostavno ispitati primjenu znanja (posebno u ispitima iz stranih jezika).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Teže je pogoditi točan odgovor jer ga treba upisati, a ne odabrati.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Iz odgovora je vidljivije razumijevanje ispitivanoga sadržaja nego u zadatcima zatvorenoga tipa</a:t>
          </a:r>
          <a:endParaRPr lang="en-US" sz="2100" kern="1200" dirty="0"/>
        </a:p>
      </dsp:txBody>
      <dsp:txXfrm>
        <a:off x="5537914" y="1420017"/>
        <a:ext cx="3904796" cy="3717641"/>
      </dsp:txXfrm>
    </dsp:sp>
    <dsp:sp modelId="{8587BB52-7C43-457C-874E-0B700925DDB5}">
      <dsp:nvSpPr>
        <dsp:cNvPr id="0" name=""/>
        <dsp:cNvSpPr/>
      </dsp:nvSpPr>
      <dsp:spPr>
        <a:xfrm>
          <a:off x="8872132" y="210484"/>
          <a:ext cx="1643107" cy="1643107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B8043-D7C3-46A5-AEB7-9889DCC477A4}">
      <dsp:nvSpPr>
        <dsp:cNvPr id="0" name=""/>
        <dsp:cNvSpPr/>
      </dsp:nvSpPr>
      <dsp:spPr>
        <a:xfrm>
          <a:off x="113680" y="736628"/>
          <a:ext cx="1546454" cy="52995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3F5BC-84B2-4D0C-A0D8-076C7C3AC112}">
      <dsp:nvSpPr>
        <dsp:cNvPr id="0" name=""/>
        <dsp:cNvSpPr/>
      </dsp:nvSpPr>
      <dsp:spPr>
        <a:xfrm>
          <a:off x="5499253" y="1427966"/>
          <a:ext cx="966" cy="3550705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FC39-6402-4CA5-9B2C-5667B80907D3}">
      <dsp:nvSpPr>
        <dsp:cNvPr id="0" name=""/>
        <dsp:cNvSpPr/>
      </dsp:nvSpPr>
      <dsp:spPr>
        <a:xfrm>
          <a:off x="1463600" y="906338"/>
          <a:ext cx="8358576" cy="4319661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535B5-57AF-4E84-B843-3243A19EF13E}">
      <dsp:nvSpPr>
        <dsp:cNvPr id="0" name=""/>
        <dsp:cNvSpPr/>
      </dsp:nvSpPr>
      <dsp:spPr>
        <a:xfrm>
          <a:off x="1713397" y="1411528"/>
          <a:ext cx="3881454" cy="369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Potrebno je predvidjeti sve moguće točne odgovore.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Potrebno je precizno odrediti način bodovanja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Potrebno je unaprijed odrediti hoće li se uzimati u obzir pravopisno ili gramatički neispravni odgovori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Ocjenjivanje je sporije u odnosu na zadatke zatvorenoga tipa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Ocjenjivanje može biti otežano zbog nečitkoga rukopisa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Teško je biti potpuno objektivan pri ocjenjivanju</a:t>
          </a:r>
          <a:endParaRPr lang="en-US" sz="1800" kern="1200" dirty="0"/>
        </a:p>
      </dsp:txBody>
      <dsp:txXfrm>
        <a:off x="1713397" y="1411528"/>
        <a:ext cx="3881454" cy="3695417"/>
      </dsp:txXfrm>
    </dsp:sp>
    <dsp:sp modelId="{6216BD8F-5F56-415F-9A0A-3EDF73E29646}">
      <dsp:nvSpPr>
        <dsp:cNvPr id="0" name=""/>
        <dsp:cNvSpPr/>
      </dsp:nvSpPr>
      <dsp:spPr>
        <a:xfrm>
          <a:off x="5681319" y="1411528"/>
          <a:ext cx="3881454" cy="369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Lakše ih je sastaviti nego zadatke zatvorenoga tipa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Teže je pogoditi točan odgovor jer ga treba upisati, a ne odabrati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Ispituju više kognitivne procese (primjenu, analizu, sintezu i evaluaciju)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Ocjenjivanje je objektivnije i preciznije u odnosu na esejske zadatke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Omogućuju veću slobodu pri odgovaranju</a:t>
          </a:r>
          <a:endParaRPr lang="en-US" sz="1800" kern="1200" dirty="0"/>
        </a:p>
      </dsp:txBody>
      <dsp:txXfrm>
        <a:off x="5681319" y="1411528"/>
        <a:ext cx="3881454" cy="3695417"/>
      </dsp:txXfrm>
    </dsp:sp>
    <dsp:sp modelId="{6CCEB99C-2EF5-43F7-BFA3-CFEEDBA6A51B}">
      <dsp:nvSpPr>
        <dsp:cNvPr id="0" name=""/>
        <dsp:cNvSpPr/>
      </dsp:nvSpPr>
      <dsp:spPr>
        <a:xfrm>
          <a:off x="9172114" y="222096"/>
          <a:ext cx="1633285" cy="1633285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D78AE-276B-4237-899D-A175F5E832FE}">
      <dsp:nvSpPr>
        <dsp:cNvPr id="0" name=""/>
        <dsp:cNvSpPr/>
      </dsp:nvSpPr>
      <dsp:spPr>
        <a:xfrm>
          <a:off x="508332" y="732224"/>
          <a:ext cx="1537209" cy="52678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76D9C-8D49-4AB8-8868-27D8CF3117D7}">
      <dsp:nvSpPr>
        <dsp:cNvPr id="0" name=""/>
        <dsp:cNvSpPr/>
      </dsp:nvSpPr>
      <dsp:spPr>
        <a:xfrm>
          <a:off x="5642888" y="1419430"/>
          <a:ext cx="960" cy="3529479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75440" y="353340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75440" y="353340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163560" y="353340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30800" y="126072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886520" y="126072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75440" y="353340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30800" y="353340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886520" y="353340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75440" y="126072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75440" y="353340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75440" y="126072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163560" y="353340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75440" y="353340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75440" y="353340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75440" y="353340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163560" y="353340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30800" y="126072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886520" y="126072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775440" y="353340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30800" y="353340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886520" y="353340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75440" y="353340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163560" y="353340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163560" y="126072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75440" y="353340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sr-Latn-R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1854436-A231-469A-8574-F2CEAFE0833C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4/20/2020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ECBE63E-6065-44B0-8ED4-DB045FE3420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9"/>
          <p:cNvPicPr/>
          <p:nvPr/>
        </p:nvPicPr>
        <p:blipFill>
          <a:blip r:embed="rId14"/>
          <a:stretch/>
        </p:blipFill>
        <p:spPr>
          <a:xfrm>
            <a:off x="5100840" y="-225360"/>
            <a:ext cx="7488360" cy="75096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75440" y="126072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C146984-F554-4F5F-8A4E-3E86AF9046B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4/20/2020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9EEEE17-8FC2-4A5D-A73D-47C62D02DBE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7" name="Content Placeholder 5"/>
          <p:cNvPicPr/>
          <p:nvPr/>
        </p:nvPicPr>
        <p:blipFill>
          <a:blip r:embed="rId15"/>
          <a:stretch/>
        </p:blipFill>
        <p:spPr>
          <a:xfrm>
            <a:off x="8932320" y="-87120"/>
            <a:ext cx="3259440" cy="12884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vvo.hr/kategorija/drzavna-matura/provedeni-ispiti/" TargetMode="External"/><Relationship Id="rId2" Type="http://schemas.openxmlformats.org/officeDocument/2006/relationships/hyperlink" Target="https://www.ncvvo.hr/kategorija/drzavna-matura/ispitni-katalozi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cvvo.hr/drzavna-matura-i-provedeni-ispiti/u-centru-mature/digitalni-materijali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" descr="Ncvvo-Potpis-Larger"/>
          <p:cNvPicPr/>
          <p:nvPr/>
        </p:nvPicPr>
        <p:blipFill>
          <a:blip r:embed="rId2"/>
          <a:stretch/>
        </p:blipFill>
        <p:spPr>
          <a:xfrm>
            <a:off x="201240" y="96120"/>
            <a:ext cx="2514240" cy="1009440"/>
          </a:xfrm>
          <a:prstGeom prst="rect">
            <a:avLst/>
          </a:prstGeom>
          <a:ln>
            <a:noFill/>
          </a:ln>
        </p:spPr>
      </p:pic>
      <p:pic>
        <p:nvPicPr>
          <p:cNvPr id="85" name="Content Placeholder 4"/>
          <p:cNvPicPr/>
          <p:nvPr/>
        </p:nvPicPr>
        <p:blipFill>
          <a:blip r:embed="rId3"/>
          <a:stretch/>
        </p:blipFill>
        <p:spPr>
          <a:xfrm>
            <a:off x="3450960" y="980640"/>
            <a:ext cx="4642920" cy="183528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747360" y="3774600"/>
            <a:ext cx="1038240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8000" lnSpcReduction="20000"/>
          </a:bodyPr>
          <a:lstStyle/>
          <a:p>
            <a:pPr algn="ctr">
              <a:lnSpc>
                <a:spcPct val="90000"/>
              </a:lnSpc>
            </a:pPr>
            <a:r>
              <a:rPr lang="sr-Latn-RS" sz="7200" b="1" strike="noStrike" spc="-1">
                <a:solidFill>
                  <a:srgbClr val="203864"/>
                </a:solidFill>
                <a:latin typeface="Calibri"/>
              </a:rPr>
              <a:t>Smjernice za korištenje i izradu ispitnih zadataka državne mature</a:t>
            </a:r>
            <a:endParaRPr lang="sr-Latn-RS" sz="7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16040" y="23652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sr-Latn-RS" sz="7000" b="1" strike="noStrike" spc="-1">
                <a:solidFill>
                  <a:srgbClr val="203864"/>
                </a:solidFill>
                <a:latin typeface="Calibri"/>
              </a:rPr>
              <a:t>2. Zadaci zatvorenoga tipa</a:t>
            </a:r>
            <a:endParaRPr lang="sr-Latn-RS" sz="7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27960" y="-113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600" b="1" strike="noStrike" spc="-1">
                <a:solidFill>
                  <a:srgbClr val="203864"/>
                </a:solidFill>
                <a:latin typeface="Calibri"/>
              </a:rPr>
              <a:t>Zadaci višestrukog izbora</a:t>
            </a:r>
            <a:endParaRPr lang="sr-Latn-RS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259560" y="1087560"/>
            <a:ext cx="11695320" cy="4623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Sastoje se od osnove zadatka i ponuđenih odgovora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Samo je jedan odgovor točan, a ostali odgovori su ‘ometači’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Prethodi im kratka, jasna i nedvosmislena uputa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Primjer: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1"/>
          <p:cNvPicPr/>
          <p:nvPr/>
        </p:nvPicPr>
        <p:blipFill>
          <a:blip r:embed="rId2"/>
          <a:srcRect l="1113" t="7886" r="1103" b="3681"/>
          <a:stretch/>
        </p:blipFill>
        <p:spPr>
          <a:xfrm>
            <a:off x="1062360" y="3332520"/>
            <a:ext cx="10285200" cy="3254400"/>
          </a:xfrm>
          <a:prstGeom prst="rect">
            <a:avLst/>
          </a:prstGeom>
          <a:ln w="50760">
            <a:solidFill>
              <a:schemeClr val="accent1">
                <a:lumMod val="50000"/>
              </a:schemeClr>
            </a:solidFill>
            <a:miter/>
          </a:ln>
          <a:effectLst>
            <a:outerShdw blurRad="50800" dist="37674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01240" y="0"/>
            <a:ext cx="115300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Smjernice za izradu zadataka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višestrukog izbora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218880" y="1055520"/>
            <a:ext cx="11772720" cy="628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Samo je jedan odgovor točan među ponuđenim odgovorima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Svi ponuđeni odgovori trebaju biti sadržajno homogeni i ne smiju se sadržajno preklapati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U odgovorima se ne smije ponavljati sadržaj koji je već u osnovi zadatka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Ometači ne smiju biti djelomično točni niti previše slični točnomu odgovoru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Sadržaj ometača treba se odnositi na pogreške karakteristične za obrazovni ishod, ne smije biti izmišljen i treba biti dio postojećega sadržaja nastavnoga predmeta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Ponuđeni odgovori trebaju s osnovom činiti pravilnu gramatičku cjelinu (npr. </a:t>
            </a:r>
            <a:r>
              <a:rPr lang="sr-Latn-RS" sz="2200" b="0" i="1" strike="noStrike" spc="-1">
                <a:solidFill>
                  <a:srgbClr val="203864"/>
                </a:solidFill>
                <a:latin typeface="Calibri"/>
              </a:rPr>
              <a:t>U kojemu gradu?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 </a:t>
            </a:r>
            <a:r>
              <a:rPr lang="sr-Latn-RS" sz="2200" b="0" i="1" strike="noStrike" spc="-1">
                <a:solidFill>
                  <a:srgbClr val="203864"/>
                </a:solidFill>
                <a:latin typeface="Calibri"/>
              </a:rPr>
              <a:t>U Zagrebu, u Varaždinu, u Splitu 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i sl.) i biti poredani logičnim slijedom (abeceda, kronološki slijed i sl.).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Izbjegavati jezične izraze apsolutnoga značenja (</a:t>
            </a:r>
            <a:r>
              <a:rPr lang="sr-Latn-RS" sz="2200" b="0" i="1" strike="noStrike" spc="-1">
                <a:solidFill>
                  <a:srgbClr val="203864"/>
                </a:solidFill>
                <a:latin typeface="Calibri"/>
              </a:rPr>
              <a:t>uvijek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, </a:t>
            </a:r>
            <a:r>
              <a:rPr lang="sr-Latn-RS" sz="2200" b="0" i="1" strike="noStrike" spc="-1">
                <a:solidFill>
                  <a:srgbClr val="203864"/>
                </a:solidFill>
                <a:latin typeface="Calibri"/>
              </a:rPr>
              <a:t>nikada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, </a:t>
            </a:r>
            <a:r>
              <a:rPr lang="sr-Latn-RS" sz="2200" b="0" i="1" strike="noStrike" spc="-1">
                <a:solidFill>
                  <a:srgbClr val="203864"/>
                </a:solidFill>
                <a:latin typeface="Calibri"/>
              </a:rPr>
              <a:t>najviše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 i sl.) i ponuđene odgovore općega tipa (</a:t>
            </a:r>
            <a:r>
              <a:rPr lang="sr-Latn-RS" sz="2200" b="0" i="1" strike="noStrike" spc="-1">
                <a:solidFill>
                  <a:srgbClr val="203864"/>
                </a:solidFill>
                <a:latin typeface="Calibri"/>
              </a:rPr>
              <a:t>sve od navedenoga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 i </a:t>
            </a:r>
            <a:r>
              <a:rPr lang="sr-Latn-RS" sz="2200" b="0" i="1" strike="noStrike" spc="-1">
                <a:solidFill>
                  <a:srgbClr val="203864"/>
                </a:solidFill>
                <a:latin typeface="Calibri"/>
              </a:rPr>
              <a:t>ništa od navedenoga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)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Svi ponuđeni odgovori trebaju biti ujednačeni (duljina, struktura) ili biti poredani od najkraćega prema najdužemu ili obrnuto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Točan odgovor ne smije se razlikovati od ometača po dužini, stilu ili gramatičkoj 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77480" y="338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5500" lnSpcReduction="20000"/>
          </a:bodyPr>
          <a:lstStyle/>
          <a:p>
            <a:pPr>
              <a:lnSpc>
                <a:spcPct val="90000"/>
              </a:lnSpc>
            </a:pPr>
            <a:r>
              <a:rPr lang="sr-Latn-RS" sz="4900" b="1" strike="noStrike" spc="-1">
                <a:solidFill>
                  <a:srgbClr val="203864"/>
                </a:solidFill>
                <a:latin typeface="Calibri"/>
              </a:rPr>
              <a:t>Smjernice za bodovanje zadataka višestrukoga izbora</a:t>
            </a:r>
            <a:r>
              <a:t/>
            </a:r>
            <a:br/>
            <a:endParaRPr lang="sr-Latn-RS" sz="4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04480" y="1754640"/>
            <a:ext cx="11746440" cy="4676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203864"/>
                </a:solidFill>
                <a:latin typeface="Calibri"/>
              </a:rPr>
              <a:t>Priprema ključa za odgovore je sastavni je dio izrade zadatka </a:t>
            </a:r>
            <a:endParaRPr lang="sr-Latn-RS" sz="3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203864"/>
                </a:solidFill>
                <a:latin typeface="Calibri"/>
              </a:rPr>
              <a:t>Svaka čestica zadatka ima samo jedan točan odgovor</a:t>
            </a:r>
            <a:endParaRPr lang="sr-Latn-RS" sz="3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203864"/>
                </a:solidFill>
                <a:latin typeface="Calibri"/>
              </a:rPr>
              <a:t>Svaka čestica donosi jedan bod</a:t>
            </a:r>
            <a:endParaRPr lang="sr-Latn-R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89720" y="418320"/>
            <a:ext cx="117612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Prednosti i nedostatci zadataka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višestrukoga izbora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390532941"/>
              </p:ext>
            </p:extLst>
          </p:nvPr>
        </p:nvGraphicFramePr>
        <p:xfrm>
          <a:off x="584640" y="1265400"/>
          <a:ext cx="11121120" cy="52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242640" y="0"/>
            <a:ext cx="10515240" cy="946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Zadatci povezivanja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201960" y="925200"/>
            <a:ext cx="11088720" cy="4686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Sadržaji zadatka grupirani su u dvije skupine od kojih je prva označena brojevima, a druga slovima 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Sadržaji skupina povezuju se prema određenim kriterijima (npr. uzrocima i posljedicama, pojmovima i definicijama, problemima i rješenjima, itd.). 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Primjer: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1"/>
          <p:cNvPicPr/>
          <p:nvPr/>
        </p:nvPicPr>
        <p:blipFill>
          <a:blip r:embed="rId2"/>
          <a:srcRect l="929" t="3688" r="2029" b="10719"/>
          <a:stretch/>
        </p:blipFill>
        <p:spPr>
          <a:xfrm>
            <a:off x="1779480" y="3279960"/>
            <a:ext cx="8126280" cy="3268440"/>
          </a:xfrm>
          <a:prstGeom prst="rect">
            <a:avLst/>
          </a:prstGeom>
          <a:ln w="50760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242640" y="0"/>
            <a:ext cx="10515240" cy="946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Zadatci povezivanja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201960" y="925200"/>
            <a:ext cx="11088720" cy="4686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Sadržaji zadatka grupirani su u dvije skupine od kojih je prva označena brojevima, a druga slovima 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Sadržaji skupina povezuju se prema određenim kriterijima (npr. uzrocima i posljedicama, pojmovima i definicijama, problemima i rješenjima, itd.). 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Primjer: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1"/>
          <p:cNvPicPr/>
          <p:nvPr/>
        </p:nvPicPr>
        <p:blipFill>
          <a:blip r:embed="rId2"/>
          <a:srcRect l="929" t="3688" r="2029" b="10719"/>
          <a:stretch/>
        </p:blipFill>
        <p:spPr>
          <a:xfrm>
            <a:off x="1779480" y="3279960"/>
            <a:ext cx="8126280" cy="3268440"/>
          </a:xfrm>
          <a:prstGeom prst="rect">
            <a:avLst/>
          </a:prstGeom>
          <a:ln w="50760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113" name="CustomShape 3"/>
          <p:cNvSpPr/>
          <p:nvPr/>
        </p:nvSpPr>
        <p:spPr>
          <a:xfrm>
            <a:off x="4848480" y="1520280"/>
            <a:ext cx="7470720" cy="382860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FFFFFF"/>
                </a:solidFill>
                <a:latin typeface="Calibri"/>
              </a:rPr>
              <a:t>Preporučuje se ponuditi veći broj odgovora kako bi se smanjila vjerojatnost pogađanja</a:t>
            </a:r>
            <a:endParaRPr lang="en-US" sz="2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FFFFFF"/>
                </a:solidFill>
                <a:latin typeface="Calibri"/>
              </a:rPr>
              <a:t>Preporučuje se u zadatku i kao odgovore i kao pitanja upotrebljavati homogene liste (sastavljene prema jednome kriteriju)</a:t>
            </a:r>
            <a:endParaRPr lang="en-US" sz="2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FFFFFF"/>
                </a:solidFill>
                <a:latin typeface="Calibri"/>
              </a:rPr>
              <a:t>Važno je u uputi naznačiti kriterij povezivanja te koliko puta svaki odgovor može biti upotrijebljen</a:t>
            </a:r>
            <a:endParaRPr lang="en-US" sz="2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8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33640" y="803520"/>
            <a:ext cx="10515240" cy="115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Prednosti i nedostaci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povezivanja</a:t>
            </a:r>
            <a:r>
              <a:t/>
            </a:r>
            <a:br/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375435120"/>
              </p:ext>
            </p:extLst>
          </p:nvPr>
        </p:nvGraphicFramePr>
        <p:xfrm>
          <a:off x="340200" y="1477800"/>
          <a:ext cx="10685520" cy="45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203040" y="2865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Zadatci alternativnoga izbora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80720" y="1260720"/>
            <a:ext cx="11674080" cy="512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Za svaku tvrdnju treba odrediti je li točna (DA) ili netočna (NE), istinita (DA) ili neistinita (NE) te za zaključke jesu li valjani (DA) ili nevaljani (NE)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Primjer: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Picture 1"/>
          <p:cNvPicPr/>
          <p:nvPr/>
        </p:nvPicPr>
        <p:blipFill>
          <a:blip r:embed="rId2"/>
          <a:srcRect l="2765" t="8792" r="3318" b="10094"/>
          <a:stretch/>
        </p:blipFill>
        <p:spPr>
          <a:xfrm>
            <a:off x="2086920" y="2715840"/>
            <a:ext cx="7689960" cy="3800880"/>
          </a:xfrm>
          <a:prstGeom prst="rect">
            <a:avLst/>
          </a:prstGeom>
          <a:ln w="44280">
            <a:solidFill>
              <a:schemeClr val="accent1">
                <a:lumMod val="50000"/>
              </a:schemeClr>
            </a:solidFill>
            <a:miter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71000" y="4086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Smjernice za bodovanje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alternativnoga izbora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264240" y="1632960"/>
            <a:ext cx="11695320" cy="5224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Ključ za odgovore</a:t>
            </a:r>
            <a:r>
              <a:rPr lang="sr-Latn-RS" sz="3000" b="1" strike="noStrike" spc="-1">
                <a:solidFill>
                  <a:srgbClr val="203864"/>
                </a:solidFill>
                <a:latin typeface="Calibri"/>
              </a:rPr>
              <a:t> </a:t>
            </a: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treba sadržavati model točnoga odgovora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Samo je jedan odgovor točan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Ako 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53440" y="-155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800" b="1" strike="noStrike" spc="-1">
                <a:solidFill>
                  <a:srgbClr val="203864"/>
                </a:solidFill>
                <a:latin typeface="Calibri"/>
              </a:rPr>
              <a:t>SADRŽAJ</a:t>
            </a:r>
            <a:endParaRPr lang="sr-Latn-R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18960" y="850680"/>
            <a:ext cx="11525400" cy="6006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Calibri Light"/>
              <a:buAutoNum type="arabicPeriod"/>
            </a:pPr>
            <a:r>
              <a:rPr lang="sr-Latn-RS" sz="3000" b="1" strike="noStrike" spc="-1">
                <a:solidFill>
                  <a:srgbClr val="203864"/>
                </a:solidFill>
                <a:latin typeface="Calibri"/>
              </a:rPr>
              <a:t>Uvod u izradu ispita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	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- </a:t>
            </a: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Opća načela oblikovanja zadataka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	- Načela pripreme polaznoga sadržaja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	- Načela pripreme osnove zadatka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	- Vrste zadataka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Calibri Light"/>
              <a:buAutoNum type="arabicPeriod" startAt="2"/>
            </a:pPr>
            <a:r>
              <a:rPr lang="sr-Latn-RS" sz="3000" b="1" strike="noStrike" spc="-1">
                <a:solidFill>
                  <a:srgbClr val="203864"/>
                </a:solidFill>
                <a:latin typeface="Calibri"/>
              </a:rPr>
              <a:t>Zadatci zatvorenoga tipa </a:t>
            </a: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(vrste zadataka, način bodovanja, prednosti i nedostaci)  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AutoNum type="arabicPeriod" startAt="2"/>
            </a:pPr>
            <a:r>
              <a:rPr lang="sr-Latn-RS" sz="3000" b="1" strike="noStrike" spc="-1">
                <a:solidFill>
                  <a:srgbClr val="203864"/>
                </a:solidFill>
                <a:latin typeface="Calibri"/>
              </a:rPr>
              <a:t>Zadatci otvorenoga tipa </a:t>
            </a: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(vrste zadataka, način bodovanja, prednosti i nedostaci)  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AutoNum type="arabicPeriod" startAt="2"/>
            </a:pPr>
            <a:r>
              <a:rPr lang="sr-Latn-RS" sz="3000" b="1" strike="noStrike" spc="-1">
                <a:solidFill>
                  <a:srgbClr val="203864"/>
                </a:solidFill>
                <a:latin typeface="Calibri"/>
              </a:rPr>
              <a:t>Poveznice za korištenje ispitnih materijala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AutoNum type="arabicPeriod" startAt="2"/>
            </a:pPr>
            <a:r>
              <a:rPr lang="sr-Latn-RS" sz="3000" b="1" strike="noStrike" spc="-1">
                <a:solidFill>
                  <a:srgbClr val="203864"/>
                </a:solidFill>
                <a:latin typeface="Calibri"/>
              </a:rPr>
              <a:t>Prilog – opisi kognitivnih procesa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25640" y="1435320"/>
            <a:ext cx="10515240" cy="41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Prednosti i nedostatci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alternativnoga izbora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829566485"/>
              </p:ext>
            </p:extLst>
          </p:nvPr>
        </p:nvGraphicFramePr>
        <p:xfrm>
          <a:off x="530280" y="1430640"/>
          <a:ext cx="10931400" cy="50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976320" y="23320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r-Latn-RS" sz="8000" b="1" strike="noStrike" spc="-1">
                <a:solidFill>
                  <a:srgbClr val="203864"/>
                </a:solidFill>
                <a:latin typeface="Calibri"/>
              </a:rPr>
              <a:t>3. Zadatci otvorenoga tipa</a:t>
            </a:r>
            <a:endParaRPr lang="sr-Latn-RS" sz="8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78920" y="-921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Zadaci kratkoga odgovora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46400" y="1137600"/>
            <a:ext cx="10816560" cy="5077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Na pitanje treba odgovoriti s jednom ili nekoliko riječi, jednostavnom rečenicom, prikazom, formulom i sl.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Primjer: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1"/>
          <p:cNvPicPr/>
          <p:nvPr/>
        </p:nvPicPr>
        <p:blipFill>
          <a:blip r:embed="rId2"/>
          <a:srcRect l="10541" t="12750" r="6612" b="9971"/>
          <a:stretch/>
        </p:blipFill>
        <p:spPr>
          <a:xfrm>
            <a:off x="1855080" y="2952360"/>
            <a:ext cx="8382600" cy="3628800"/>
          </a:xfrm>
          <a:prstGeom prst="rect">
            <a:avLst/>
          </a:prstGeom>
          <a:ln w="44280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294840" y="3852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Smjernice za bodovanje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kratkog odgovora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312120" y="1632960"/>
            <a:ext cx="11695320" cy="522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Unaprijed razraditi sustav bodovanja za različite odgovore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U ključu za odgovore treba navesti sve moguće točne odgovore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Treba odrediti hoće li se bodovati pravopisna i gramatička točnost odgovora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Svaka čestica zadataka kratkoga odgovora donosi jedan bod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68480" y="141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Prednosti i nedostatci zadataka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kratkoga odgovora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3390605385"/>
              </p:ext>
            </p:extLst>
          </p:nvPr>
        </p:nvGraphicFramePr>
        <p:xfrm>
          <a:off x="446400" y="1260360"/>
          <a:ext cx="10843200" cy="53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89360" y="284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Zadatci dopunjavanja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6480" y="1143000"/>
            <a:ext cx="10844280" cy="5054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Najčešće se koriste u ispitima jezika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Nisu pogodni za ispitivanje pojmova koje je bolje ispitati zadatcima kratkoga ili produženoga odgovora 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Pristupnik treba dovršiti rečenicu, izračun ili shemu upisivanjem sadržaja koji nedostaje odnosno treba označiti ili ucrtati traženi sadržaj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 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1"/>
          <p:cNvPicPr/>
          <p:nvPr/>
        </p:nvPicPr>
        <p:blipFill>
          <a:blip r:embed="rId2"/>
          <a:srcRect l="9046" t="21108" r="7643" b="26752"/>
          <a:stretch/>
        </p:blipFill>
        <p:spPr>
          <a:xfrm>
            <a:off x="432360" y="4884840"/>
            <a:ext cx="11142720" cy="1792440"/>
          </a:xfrm>
          <a:prstGeom prst="rect">
            <a:avLst/>
          </a:prstGeom>
          <a:ln w="38160">
            <a:solidFill>
              <a:schemeClr val="accent1">
                <a:lumMod val="50000"/>
              </a:schemeClr>
            </a:solidFill>
            <a:miter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3644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Smjernice za izradu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zadatka dopunjavanja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277920" y="1496160"/>
            <a:ext cx="11003760" cy="495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Rečenicu treba oblikovati tako da predviđeno mjesto za odgovor bude na kraju rečenice, osim ako drukčije nije moguće. 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U jednoj rečenici smiju biti najviše dva elementa koja nedostaju, no uputno je da u jednoj rečenici nedostaje samo jedan element. 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Sva mjesta predviđena za odgovor trebaju biti jednake dužine kako se pristupniku ne bi sugerirao točan odgovor, čime se umanjuje valjanost ispita.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Zadatci dopunjavanja nisu pogodni za ispitivanje pojmova koje je bolje ispitati zadatcima kratkoga ili produženoga odgovora	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3644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Smjernice za izradu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zadatka dopunjavanja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277920" y="1496160"/>
            <a:ext cx="11003760" cy="495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Rečenicu treba oblikovati tako da predviđeno mjesto za odgovor bude na kraju rečenice, osim ako drukčije nije moguće. 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U jednoj rečenici smiju biti najviše dva elementa koja nedostaju, no uputno je da u jednoj rečenici nedostaje samo jedan element. 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Sva mjesta predviđena za odgovor trebaju biti jednake dužine kako se pristupniku ne bi sugerirao točan odgovor, čime se umanjuje valjanost ispita.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Wingdings" charset="2"/>
              <a:buChar char=""/>
            </a:pPr>
            <a:r>
              <a:rPr lang="sr-Latn-RS" sz="3000" b="0" strike="noStrike" spc="-1">
                <a:solidFill>
                  <a:srgbClr val="203864"/>
                </a:solidFill>
                <a:latin typeface="Calibri"/>
              </a:rPr>
              <a:t>Zadatci dopunjavanja nisu pogodni za ispitivanje pojmova koje je bolje ispitati zadatcima kratkoga ili produženoga odgovora	</a:t>
            </a:r>
            <a:endParaRPr lang="sr-Latn-R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3104640" y="1241280"/>
            <a:ext cx="9086760" cy="527328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u="sng" strike="noStrike" spc="-1">
                <a:solidFill>
                  <a:srgbClr val="FFFFFF"/>
                </a:solidFill>
                <a:uFillTx/>
                <a:latin typeface="Calibri"/>
              </a:rPr>
              <a:t>Loš primjer zadataka dopunjavanja!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FFFFFF"/>
                </a:solidFill>
                <a:latin typeface="Comic Sans MS"/>
              </a:rPr>
              <a:t>Najjači potres u Zagrebu bio je _________________.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		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Calibri"/>
              </a:rPr>
              <a:t>Mogući odgovori: </a:t>
            </a:r>
            <a:endParaRPr lang="en-US" sz="2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1880.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u 19. stoljeću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jako razoran/strašan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6,3 stupnjeva po Richterovoj ljestvici 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itd.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3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44440" y="3852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Smjernice za bodovanje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dopunjavanja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63800" y="1632960"/>
            <a:ext cx="11695320" cy="522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Ključ za odgovore</a:t>
            </a:r>
            <a:r>
              <a:rPr lang="sr-Latn-RS" sz="3200" b="1" strike="noStrike" spc="-1">
                <a:solidFill>
                  <a:srgbClr val="203864"/>
                </a:solidFill>
                <a:latin typeface="Calibri"/>
              </a:rPr>
              <a:t> </a:t>
            </a: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treba sadržavati model točnoga odgovora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Treba odrediti hoće li se bodovati pravopisna i gramatička točnost odgovora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 Svaka čestica u zadatcima dopunjavanja u pravilu donosi jedan bod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94400" y="266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Prednosti i nedostatci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dopunjavanja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918318652"/>
              </p:ext>
            </p:extLst>
          </p:nvPr>
        </p:nvGraphicFramePr>
        <p:xfrm>
          <a:off x="774720" y="1260360"/>
          <a:ext cx="10515240" cy="529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956160" y="2506680"/>
            <a:ext cx="113983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Latn-RS" sz="8800" b="1" strike="noStrike" spc="-1">
                <a:solidFill>
                  <a:srgbClr val="203864"/>
                </a:solidFill>
                <a:latin typeface="Calibri"/>
              </a:rPr>
              <a:t>1. Uvod u izradu ispita</a:t>
            </a:r>
            <a:endParaRPr lang="sr-Latn-RS" sz="8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263880" y="1951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Zadatci produženoga odgovora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38400" y="1398960"/>
            <a:ext cx="10888200" cy="4432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Pristupnik treba odgovoriti s jednom ili nekoliko složenih rečenica ili treba nešto objasniti, izračunati, prikazati i sl. 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 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1"/>
          <p:cNvPicPr/>
          <p:nvPr/>
        </p:nvPicPr>
        <p:blipFill>
          <a:blip r:embed="rId2"/>
          <a:srcRect l="5917" t="2271" r="2032" b="89197"/>
          <a:stretch/>
        </p:blipFill>
        <p:spPr>
          <a:xfrm>
            <a:off x="461160" y="3573360"/>
            <a:ext cx="10850760" cy="658080"/>
          </a:xfrm>
          <a:prstGeom prst="rect">
            <a:avLst/>
          </a:prstGeom>
          <a:ln w="47520">
            <a:solidFill>
              <a:schemeClr val="accent1">
                <a:lumMod val="50000"/>
              </a:schemeClr>
            </a:solidFill>
            <a:miter/>
          </a:ln>
          <a:effectLst>
            <a:outerShdw blurRad="50800" dist="38160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40400" y="346680"/>
            <a:ext cx="109386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Smjernice za bodovanje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produženoga odgovora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29760" y="1398960"/>
            <a:ext cx="11589120" cy="4480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Ključ za odgovore</a:t>
            </a:r>
            <a:r>
              <a:rPr lang="sr-Latn-RS" sz="2800" b="1" strike="noStrike" spc="-1">
                <a:solidFill>
                  <a:srgbClr val="203864"/>
                </a:solidFill>
                <a:latin typeface="Calibri"/>
              </a:rPr>
              <a:t> </a:t>
            </a: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treba sadržavati model točnoga odgovora, istaknute ključne pojmove koji će se bodovati te opise načina bodovanja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Treba odrediti hoće li se bodovati pravopisna i gramatička točnost odgovora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Odgovori najčešće donose dva ili više bodova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 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Picture 1"/>
          <p:cNvPicPr/>
          <p:nvPr/>
        </p:nvPicPr>
        <p:blipFill>
          <a:blip r:embed="rId2"/>
          <a:srcRect l="5917" t="13354" r="2032" b="4834"/>
          <a:stretch/>
        </p:blipFill>
        <p:spPr>
          <a:xfrm>
            <a:off x="5286600" y="3362760"/>
            <a:ext cx="5733720" cy="332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88280" y="15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Prednosti i nedostatci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produženoga odgovora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3414476253"/>
              </p:ext>
            </p:extLst>
          </p:nvPr>
        </p:nvGraphicFramePr>
        <p:xfrm>
          <a:off x="484560" y="1260360"/>
          <a:ext cx="10805400" cy="526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261000" y="-82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Zadatci esejskoga tipa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93480" y="1158840"/>
            <a:ext cx="10897200" cy="4452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U zadatku esejskoga tipa učenik treba napisati strukturirani tekst (s uvodom, središnjim dijelom i zaključkom)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 U zadatke esejskoga tipa ubrajaju se školski eseji, kratki sastavci, sastavci, eseji itd. 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Esejskim se zadatcima provjerava više obrazovnih ishoda koji se razrađuju u elementima vrednovanja u opisivačima ili rubrikama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Esejski su zadatci vrlo česti u ispitivanju jezika, ali primjereni su i za ispitivanje u svim nastavnim predmetima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76760" y="465840"/>
            <a:ext cx="109386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Smjernice za bodovanje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zadataka esejskoga tipa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248760" y="1689480"/>
            <a:ext cx="11589120" cy="4480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203864"/>
                </a:solidFill>
                <a:latin typeface="Calibri"/>
              </a:rPr>
              <a:t>Važno je dobro razraditi ključ za odgovore kako bi se postigla što veća objektivnost u ocjenjivanju i izbjegle subjektivne pogreške ocjenjivača</a:t>
            </a:r>
            <a:endParaRPr lang="sr-Latn-RS" sz="3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203864"/>
                </a:solidFill>
                <a:latin typeface="Calibri"/>
              </a:rPr>
              <a:t>Treba napraviti vrlo jasan i precizan ključ za odgovore prema skali za ocjenjivanje</a:t>
            </a:r>
            <a:endParaRPr lang="sr-Latn-RS" sz="3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3600" b="0" strike="noStrike" spc="-1">
                <a:solidFill>
                  <a:srgbClr val="203864"/>
                </a:solidFill>
                <a:latin typeface="Calibri"/>
              </a:rPr>
              <a:t>Treba odrediti hoće li se bodovati pravopisna i gramatička točnost odgovora</a:t>
            </a:r>
            <a:endParaRPr lang="sr-Latn-R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586440" y="22780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sr-Latn-RS" sz="6600" b="1" strike="noStrike" spc="-1">
                <a:solidFill>
                  <a:srgbClr val="203864"/>
                </a:solidFill>
                <a:latin typeface="Calibri"/>
              </a:rPr>
              <a:t>4. Poveznice za korištenje ispitnih materijala</a:t>
            </a:r>
            <a:endParaRPr lang="sr-Latn-RS" sz="6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295920" y="-1879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6000" b="1" strike="noStrike" spc="-1">
                <a:solidFill>
                  <a:srgbClr val="203864"/>
                </a:solidFill>
                <a:latin typeface="Calibri"/>
              </a:rPr>
              <a:t>Poveznice</a:t>
            </a:r>
            <a:endParaRPr lang="sr-Latn-R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255240" y="999360"/>
            <a:ext cx="11525400" cy="565632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C55A11"/>
              </a:buClr>
              <a:buFont typeface="Arial"/>
              <a:buChar char="•"/>
            </a:pPr>
            <a:r>
              <a:rPr lang="sr-Latn-RS" sz="2800" b="1" strike="noStrike" spc="-1" dirty="0">
                <a:solidFill>
                  <a:srgbClr val="C55A11"/>
                </a:solidFill>
                <a:latin typeface="Calibri"/>
              </a:rPr>
              <a:t>Ispitni katalog</a:t>
            </a:r>
            <a:r>
              <a:rPr lang="sr-Latn-RS" sz="2800" b="0" strike="noStrike" spc="-1" dirty="0">
                <a:solidFill>
                  <a:srgbClr val="C55A11"/>
                </a:solidFill>
                <a:latin typeface="Calibri"/>
              </a:rPr>
              <a:t> </a:t>
            </a:r>
            <a:r>
              <a:rPr lang="sr-Latn-RS" sz="2800" b="0" strike="noStrike" spc="-1" dirty="0">
                <a:solidFill>
                  <a:srgbClr val="203864"/>
                </a:solidFill>
                <a:latin typeface="Calibri"/>
              </a:rPr>
              <a:t>temeljni je dokument ispita kojim se jasno opisuje što će se i kako ispitivati na državnoj maturi iz pojedinoga predmeta: </a:t>
            </a:r>
            <a:r>
              <a:rPr lang="sr-Latn-RS" sz="2800" b="0" u="sng" strike="noStrike" spc="-1" dirty="0">
                <a:solidFill>
                  <a:srgbClr val="033261"/>
                </a:solidFill>
                <a:uFillTx/>
                <a:latin typeface="Calibri"/>
                <a:hlinkClick r:id="rId2"/>
              </a:rPr>
              <a:t>https://www.ncvvo.hr/kategorija/drzavna-matura/ispitni-katalozi/</a:t>
            </a:r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C55A11"/>
              </a:buClr>
              <a:buFont typeface="Arial"/>
              <a:buChar char="•"/>
            </a:pPr>
            <a:r>
              <a:rPr lang="sr-Latn-RS" sz="2800" b="1" strike="noStrike" spc="-1" dirty="0">
                <a:solidFill>
                  <a:srgbClr val="C55A11"/>
                </a:solidFill>
                <a:latin typeface="Calibri"/>
              </a:rPr>
              <a:t>Ispiti državne mature</a:t>
            </a:r>
            <a:r>
              <a:rPr lang="sr-Latn-RS" sz="2800" b="0" strike="noStrike" spc="-1" dirty="0">
                <a:solidFill>
                  <a:srgbClr val="C55A11"/>
                </a:solidFill>
                <a:latin typeface="Calibri"/>
              </a:rPr>
              <a:t> </a:t>
            </a:r>
            <a:r>
              <a:rPr lang="sr-Latn-RS" sz="2800" b="0" strike="noStrike" spc="-1" dirty="0">
                <a:solidFill>
                  <a:srgbClr val="203864"/>
                </a:solidFill>
                <a:latin typeface="Calibri"/>
              </a:rPr>
              <a:t>(2006. – 2019. – ljetni i jesenski rok): </a:t>
            </a:r>
            <a:r>
              <a:rPr lang="sr-Latn-RS" sz="2800" b="0" u="sng" strike="noStrike" spc="-1" dirty="0">
                <a:solidFill>
                  <a:srgbClr val="033261"/>
                </a:solidFill>
                <a:uFillTx/>
                <a:latin typeface="Calibri"/>
                <a:hlinkClick r:id="rId3"/>
              </a:rPr>
              <a:t>https://www.ncvvo.hr/kategorija/drzavna-matura/provedeni-ispiti/</a:t>
            </a:r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C55A11"/>
              </a:buClr>
              <a:buFont typeface="Arial"/>
              <a:buChar char="•"/>
            </a:pPr>
            <a:r>
              <a:rPr lang="sr-Latn-RS" sz="2800" b="1" strike="noStrike" spc="-1" dirty="0">
                <a:solidFill>
                  <a:srgbClr val="C55A11"/>
                </a:solidFill>
                <a:latin typeface="Calibri"/>
              </a:rPr>
              <a:t>Aplikacija</a:t>
            </a:r>
            <a:r>
              <a:rPr lang="sr-Latn-RS" sz="2800" b="0" strike="noStrike" spc="-1" dirty="0">
                <a:solidFill>
                  <a:srgbClr val="203864"/>
                </a:solidFill>
                <a:latin typeface="Calibri"/>
              </a:rPr>
              <a:t> za pregled zadataka prema predmetu, razredu i sadržajnim područjima</a:t>
            </a:r>
            <a:r>
              <a:rPr lang="sr-Latn-RS" sz="2800" spc="-1" dirty="0">
                <a:solidFill>
                  <a:srgbClr val="203864"/>
                </a:solidFill>
                <a:latin typeface="Calibri"/>
              </a:rPr>
              <a:t>: </a:t>
            </a:r>
            <a:r>
              <a:rPr lang="sr-Latn-RS" sz="2800" spc="-1" dirty="0">
                <a:solidFill>
                  <a:srgbClr val="203864"/>
                </a:solidFill>
                <a:latin typeface="Calibri"/>
                <a:hlinkClick r:id="rId4"/>
              </a:rPr>
              <a:t>https://www.ncvvo.hr/drzavna-matura-i-provedeni-ispiti/u-centru-mature/digitalni-materijali</a:t>
            </a:r>
            <a:r>
              <a:rPr lang="sr-Latn-RS" sz="2800" spc="-1" dirty="0" smtClean="0">
                <a:solidFill>
                  <a:srgbClr val="203864"/>
                </a:solidFill>
                <a:latin typeface="Calibri"/>
                <a:hlinkClick r:id="rId4"/>
              </a:rPr>
              <a:t>/</a:t>
            </a:r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 dirty="0">
                <a:solidFill>
                  <a:srgbClr val="203864"/>
                </a:solidFill>
                <a:latin typeface="Calibri"/>
              </a:rPr>
              <a:t>Hrvatski </a:t>
            </a:r>
            <a:r>
              <a:rPr lang="sr-Latn-RS" sz="2400" b="0" strike="noStrike" spc="-1" dirty="0" smtClean="0">
                <a:solidFill>
                  <a:srgbClr val="203864"/>
                </a:solidFill>
                <a:latin typeface="Calibri"/>
              </a:rPr>
              <a:t>jezik</a:t>
            </a:r>
            <a:endParaRPr lang="sr-Latn-R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 dirty="0">
                <a:solidFill>
                  <a:srgbClr val="203864"/>
                </a:solidFill>
                <a:latin typeface="Calibri"/>
              </a:rPr>
              <a:t>Matematika </a:t>
            </a:r>
            <a:endParaRPr lang="sr-Latn-R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 dirty="0">
                <a:solidFill>
                  <a:srgbClr val="203864"/>
                </a:solidFill>
                <a:latin typeface="Calibri"/>
              </a:rPr>
              <a:t>Povijest </a:t>
            </a:r>
            <a:endParaRPr lang="sr-Latn-R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 dirty="0" smtClean="0">
                <a:solidFill>
                  <a:srgbClr val="203864"/>
                </a:solidFill>
                <a:latin typeface="Calibri"/>
              </a:rPr>
              <a:t>Psihologija</a:t>
            </a:r>
            <a:endParaRPr lang="sr-Latn-R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 dirty="0">
                <a:solidFill>
                  <a:srgbClr val="203864"/>
                </a:solidFill>
                <a:latin typeface="Calibri"/>
              </a:rPr>
              <a:t> </a:t>
            </a:r>
            <a:r>
              <a:rPr lang="sr-Latn-RS" sz="2800" b="1" strike="noStrike" spc="-1" dirty="0">
                <a:solidFill>
                  <a:srgbClr val="C55A11"/>
                </a:solidFill>
                <a:latin typeface="Calibri"/>
              </a:rPr>
              <a:t>Excel tablica</a:t>
            </a:r>
            <a:r>
              <a:rPr lang="sr-Latn-RS" sz="2800" b="0" strike="noStrike" spc="-1" dirty="0">
                <a:solidFill>
                  <a:srgbClr val="C55A11"/>
                </a:solidFill>
                <a:latin typeface="Calibri"/>
              </a:rPr>
              <a:t> </a:t>
            </a:r>
            <a:r>
              <a:rPr lang="sr-Latn-RS" sz="2800" b="0" strike="noStrike" spc="-1" dirty="0">
                <a:solidFill>
                  <a:srgbClr val="203864"/>
                </a:solidFill>
                <a:latin typeface="Calibri"/>
              </a:rPr>
              <a:t>s izdvojenim zadatcima provedenima u ljetnome i jesenskome roku državne mature u školskoj godini 2018./</a:t>
            </a:r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504000" y="19854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sr-Latn-RS" sz="6600" b="1" strike="noStrike" spc="-1">
                <a:solidFill>
                  <a:srgbClr val="203864"/>
                </a:solidFill>
                <a:latin typeface="Calibri"/>
              </a:rPr>
              <a:t>Prilog:</a:t>
            </a:r>
            <a:endParaRPr lang="sr-Latn-RS" sz="6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sr-Latn-RS" sz="6600" b="1" strike="noStrike" spc="-1">
                <a:solidFill>
                  <a:srgbClr val="203864"/>
                </a:solidFill>
                <a:latin typeface="Calibri"/>
              </a:rPr>
              <a:t>Opisi kognitivnih procesa</a:t>
            </a:r>
            <a:endParaRPr lang="sr-Latn-RS" sz="6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2746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Prva kognitivna razina - pamćenje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255240" y="1143720"/>
            <a:ext cx="10865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Latn-RS" sz="2400" b="1" strike="noStrike" spc="-1">
                <a:solidFill>
                  <a:srgbClr val="203864"/>
                </a:solidFill>
                <a:latin typeface="Calibri"/>
              </a:rPr>
              <a:t>Pamćenje</a:t>
            </a: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 je najniža razina koja se odnosi na sposobnost prepoznavanja ili dosjećanja prethodno naučenih sadržaja, činjenica, osnovnih pojmova i načela te metoda i procedura bez dubljega razumijevanja. Važno je naglasiti da je pamćenje ključno za sve više kognitivne procese jer se na njemu temelje sve složenije sposobnosti i vještine.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-2714040" y="3104640"/>
            <a:ext cx="23253480" cy="5184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570" t="3940" r="2374" b="68203"/>
          <a:stretch/>
        </p:blipFill>
        <p:spPr>
          <a:xfrm>
            <a:off x="862560" y="2831400"/>
            <a:ext cx="10100520" cy="366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2746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Druga kognitivna razina </a:t>
            </a:r>
            <a:r>
              <a:t/>
            </a:r>
            <a:br/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- razumijevanje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91520" y="1335240"/>
            <a:ext cx="4646160" cy="577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Latn-RS" sz="2600" b="1" strike="noStrike" spc="-1">
                <a:solidFill>
                  <a:srgbClr val="203864"/>
                </a:solidFill>
                <a:latin typeface="Calibri"/>
              </a:rPr>
              <a:t>Razumijevanje</a:t>
            </a: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 se odnosi na sposobnost razumijevanja smisla sadržaja i zaključivanja na temelju usvojenih sadržaja ili na temelju primjera. Važno je napomenuti da obrazovni ishodi koji ispituju razumijevanje ne mogu sadržavati glagol </a:t>
            </a:r>
            <a:r>
              <a:rPr lang="sr-Latn-RS" sz="2600" b="0" i="1" strike="noStrike" spc="-1">
                <a:solidFill>
                  <a:srgbClr val="203864"/>
                </a:solidFill>
                <a:latin typeface="Calibri"/>
              </a:rPr>
              <a:t>razumjeti</a:t>
            </a: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 jer se razumijevanje odnosi na kognitivnu razinu, a ne na kognitivni proces kojim se ispituje određeni obrazovni ishod.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-2714040" y="3104640"/>
            <a:ext cx="23253480" cy="5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4720680" y="459324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5"/>
          <p:cNvSpPr/>
          <p:nvPr/>
        </p:nvSpPr>
        <p:spPr>
          <a:xfrm>
            <a:off x="4295520" y="14673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3" name="Group 6"/>
          <p:cNvGrpSpPr/>
          <p:nvPr/>
        </p:nvGrpSpPr>
        <p:grpSpPr>
          <a:xfrm>
            <a:off x="5036400" y="1350360"/>
            <a:ext cx="7155360" cy="4741560"/>
            <a:chOff x="5036400" y="1350360"/>
            <a:chExt cx="7155360" cy="4741560"/>
          </a:xfrm>
        </p:grpSpPr>
        <p:pic>
          <p:nvPicPr>
            <p:cNvPr id="164" name="Picture 1"/>
            <p:cNvPicPr/>
            <p:nvPr/>
          </p:nvPicPr>
          <p:blipFill>
            <a:blip r:embed="rId2"/>
            <a:srcRect l="1570" t="3941" r="2375" b="88250"/>
            <a:stretch/>
          </p:blipFill>
          <p:spPr>
            <a:xfrm>
              <a:off x="5036400" y="1350360"/>
              <a:ext cx="7143480" cy="647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3"/>
            <p:cNvPicPr/>
            <p:nvPr/>
          </p:nvPicPr>
          <p:blipFill>
            <a:blip r:embed="rId3"/>
            <a:stretch/>
          </p:blipFill>
          <p:spPr>
            <a:xfrm>
              <a:off x="5041080" y="1965240"/>
              <a:ext cx="7150680" cy="41266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4920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6000" b="1" strike="noStrike" spc="-1">
                <a:solidFill>
                  <a:srgbClr val="203864"/>
                </a:solidFill>
                <a:latin typeface="Calibri"/>
              </a:rPr>
              <a:t>Izrada ispita</a:t>
            </a:r>
            <a:endParaRPr lang="sr-Latn-R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20200" y="1558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Pri </a:t>
            </a:r>
            <a:r>
              <a:rPr lang="sr-Latn-RS" sz="3200" b="1" strike="noStrike" spc="-1">
                <a:solidFill>
                  <a:srgbClr val="203864"/>
                </a:solidFill>
                <a:latin typeface="Calibri"/>
              </a:rPr>
              <a:t>izradi ispita</a:t>
            </a: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 nužno je slijediti propisane korake kako bi ispitivanje bilo pouzdano, objektivno i valjano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203864"/>
                </a:solidFill>
                <a:latin typeface="Calibri"/>
              </a:rPr>
              <a:t>Izrada ispita temelji se na važećemu ispitnom katalogu za određeni predmet koji je usklađen s odobrenim nastavnim planom i programom i koji sadržava sve potrebne informacije i detaljna objašnjenja o strukturi i sadržaju ispita</a:t>
            </a:r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15200" y="3445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4000" b="1" strike="noStrike" spc="-1">
                <a:solidFill>
                  <a:srgbClr val="203864"/>
                </a:solidFill>
                <a:latin typeface="Calibri"/>
              </a:rPr>
              <a:t>Treća kognitivna razina – </a:t>
            </a:r>
            <a:r>
              <a:t/>
            </a:r>
            <a:br/>
            <a:r>
              <a:rPr lang="sr-Latn-RS" sz="4000" b="1" strike="noStrike" spc="-1">
                <a:solidFill>
                  <a:srgbClr val="203864"/>
                </a:solidFill>
                <a:latin typeface="Calibri"/>
              </a:rPr>
              <a:t>primjena, analiza, </a:t>
            </a:r>
            <a:r>
              <a:t/>
            </a:r>
            <a:br/>
            <a:r>
              <a:rPr lang="sr-Latn-RS" sz="4000" b="1" strike="noStrike" spc="-1">
                <a:solidFill>
                  <a:srgbClr val="203864"/>
                </a:solidFill>
                <a:latin typeface="Calibri"/>
              </a:rPr>
              <a:t>sinteza (kreiranje) i evaluacija</a:t>
            </a:r>
            <a:endParaRPr lang="sr-Latn-R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-2714040" y="3104640"/>
            <a:ext cx="23253480" cy="5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4720680" y="459324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4"/>
          <p:cNvSpPr/>
          <p:nvPr/>
        </p:nvSpPr>
        <p:spPr>
          <a:xfrm>
            <a:off x="4295520" y="1467360"/>
            <a:ext cx="121917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TextShape 5"/>
          <p:cNvSpPr txBox="1"/>
          <p:nvPr/>
        </p:nvSpPr>
        <p:spPr>
          <a:xfrm>
            <a:off x="148680" y="1857960"/>
            <a:ext cx="5454000" cy="5858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Treća razina kognitivnih procesa uključuje primjenu, analizu, sintezu (kreiranje) i evaluaciju. </a:t>
            </a:r>
            <a:r>
              <a:rPr lang="sr-Latn-RS" sz="2200" b="1" strike="noStrike" spc="-1">
                <a:solidFill>
                  <a:srgbClr val="203864"/>
                </a:solidFill>
                <a:latin typeface="Calibri"/>
              </a:rPr>
              <a:t>Primjena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 se odnosi na primjenu stečenoga znanja odnosno korištenje odgovarajućih pravila i procedura pri rješavanju zadataka. </a:t>
            </a:r>
            <a:r>
              <a:rPr lang="sr-Latn-RS" sz="2200" b="1" strike="noStrike" spc="-1">
                <a:solidFill>
                  <a:srgbClr val="203864"/>
                </a:solidFill>
                <a:latin typeface="Calibri"/>
              </a:rPr>
              <a:t>Analiza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 se odnosi na razlaganje sadržaja na njegove osnovne jedinice i određivanje na koji su način dijelovi sadržaja povezani međusobno i s cijelom strukturom sadržaja. </a:t>
            </a:r>
            <a:r>
              <a:rPr lang="sr-Latn-RS" sz="2200" b="1" strike="noStrike" spc="-1">
                <a:solidFill>
                  <a:srgbClr val="203864"/>
                </a:solidFill>
                <a:latin typeface="Calibri"/>
              </a:rPr>
              <a:t>Sinteza</a:t>
            </a:r>
            <a:r>
              <a:rPr lang="sr-Latn-RS" sz="2200" b="0" strike="noStrike" spc="-1">
                <a:solidFill>
                  <a:srgbClr val="203864"/>
                </a:solidFill>
                <a:latin typeface="Calibri"/>
              </a:rPr>
              <a:t> se odnosi na sposobnost povezivanja i slaganja elemenata ili dijelova sadržaja u cjelinu. </a:t>
            </a:r>
            <a:r>
              <a:rPr lang="sr-Latn-RS" sz="2200" b="1" strike="noStrike" spc="-1">
                <a:solidFill>
                  <a:srgbClr val="203864"/>
                </a:solidFill>
                <a:latin typeface="Calibri"/>
              </a:rPr>
              <a:t>Evaluacija</a:t>
            </a:r>
            <a:endParaRPr lang="sr-Latn-RS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Picture 1"/>
          <p:cNvPicPr/>
          <p:nvPr/>
        </p:nvPicPr>
        <p:blipFill>
          <a:blip r:embed="rId2"/>
          <a:stretch/>
        </p:blipFill>
        <p:spPr>
          <a:xfrm>
            <a:off x="6655320" y="109080"/>
            <a:ext cx="5008320" cy="674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34160" y="-95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800" b="1" strike="noStrike" spc="-1">
                <a:solidFill>
                  <a:srgbClr val="203864"/>
                </a:solidFill>
                <a:latin typeface="Calibri"/>
                <a:ea typeface="Futura"/>
              </a:rPr>
              <a:t>Izrada zadataka</a:t>
            </a:r>
            <a:endParaRPr lang="sr-Latn-R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17000" y="925200"/>
            <a:ext cx="11173680" cy="4686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203864"/>
                </a:solidFill>
                <a:latin typeface="Calibri"/>
              </a:rPr>
              <a:t>Izrada zadataka temelji se na trima sastavnicama: obrazovnomu ishodu, kognitivnoj razini i procijenjenoj težini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998132060"/>
              </p:ext>
            </p:extLst>
          </p:nvPr>
        </p:nvGraphicFramePr>
        <p:xfrm>
          <a:off x="255240" y="1903320"/>
          <a:ext cx="11706120" cy="474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80000" y="-892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Opća načela oblikovanja zadataka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91520" y="1088280"/>
            <a:ext cx="11759400" cy="5769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Koristiti jednostavni, jednoznačni i stilski neobilježeni jezik primjeren učenicima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Paziti na pravopisnu i gramatičku točnost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Izbjegavati ispitivanje stavova, inteligencije ili općeg znanja te nacionalnu, kulturološku, vjersku, rodnu ili društvenu pristranost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Poštivati općeprihvaćena etička načela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Ne navoditi doslovne sintagme i rečenice iz udžbenika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Paziti da se na temelju podataka jednoga zadatka ne može odgovoriti na ostale zadatke ili da odgovor na jednu česticu ne ovisi o odgovoru na drugu česticu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Redoslijed čestica u zadatku treba pratiti sadržajni slijed u tekstu ili na zvučnome zapisu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Česticom se treba ispitivati znanje određeno zadanim obrazovnim ishodom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Česticom se ispituje samo jedan obrazovni ishod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5552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Načela pripreme polaznoga sadržaja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38240" y="1197720"/>
            <a:ext cx="11886840" cy="5510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Polazni sadržaj treba zadovoljavati osnovne tehničke kriterije (jasnoća teksta, rezolucija slika i grafičkih prikaza, jasnoća zvučnoga zapisa) i biti funkcionalno upotrijebljen ( mogućnost odgovora na zadatak samo na temelju polaznoga sadržaja)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U polaznom sadržaju ne smije biti istaknut dio koji može upućivati na točan odgovor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Čestice trebaju biti međusobno neovisne (nijedna čestica ne smije sadržavati točan odgovor na ostale čestice) i biti poredane prema sadržajnome slijedu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Polazni sadržaji moraju biti održivi u stvarnosti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U polaznim sadržajima stranih jezika treba poštivati broj riječi propisan u ispitnome katalogu 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U zadatcima s polaznim sadržajem treba navesti uputu koja se odnosi na primjenu polaznoga sadržaja (npr. </a:t>
            </a:r>
            <a:r>
              <a:rPr lang="sr-Latn-RS" sz="2600" b="0" i="1" strike="noStrike" spc="-1">
                <a:solidFill>
                  <a:srgbClr val="203864"/>
                </a:solidFill>
                <a:latin typeface="Calibri"/>
              </a:rPr>
              <a:t>Pozorno promotrite likovni primjer.</a:t>
            </a: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, </a:t>
            </a:r>
            <a:r>
              <a:rPr lang="sr-Latn-RS" sz="2600" b="0" i="1" strike="noStrike" spc="-1">
                <a:solidFill>
                  <a:srgbClr val="203864"/>
                </a:solidFill>
                <a:latin typeface="Calibri"/>
              </a:rPr>
              <a:t>Pozorno pročitajte tekst.</a:t>
            </a:r>
            <a:r>
              <a:rPr lang="sr-Latn-RS" sz="2600" b="0" strike="noStrike" spc="-1">
                <a:solidFill>
                  <a:srgbClr val="203864"/>
                </a:solidFill>
                <a:latin typeface="Calibri"/>
              </a:rPr>
              <a:t> i sl.)</a:t>
            </a:r>
            <a:endParaRPr lang="sr-Latn-RS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91440" y="-2106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400" b="1" strike="noStrike" spc="-1">
                <a:solidFill>
                  <a:srgbClr val="203864"/>
                </a:solidFill>
                <a:latin typeface="Calibri"/>
              </a:rPr>
              <a:t>Načela pripreme osnove zadatka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38600" y="914400"/>
            <a:ext cx="11684520" cy="5943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Osnova zadatka treba biti primjerena zadanomu obrazovnom ishodu te nedvosmislena, jasna i konkretna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Osnovu zadatka treba oblikovati u upitnome obliku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Izbjegavati sadržaje koji nisu ključni za rješavanje zadatka, dugačke i komplicirane rečenice i pitanja te isticanje sadržaja koji može upućivati na točan odgovor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Izbjegavati negativne formulacije rečenice, dvostruke negacije, jezične izraze apsolutnoga značenja (uvijek, nikada, najviše i sl.), generalizacije (svi, sve i sl.) te izravno obraćanje pristupnicima (zamjenice ti, tvoj i sl.)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Upotrebljavati zamjenice u drugome licu množine (navedite, opišite i sl.)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Pitanje treba biti jasno (mogućnost odgovaranja bez čitanja ponuđenih odgovora) i precizno postavljeno (da se jasno i nedvojbeno zna koji se podatak traži)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Ako učenik treba dopuniti izračun, shemu ili crtež u uputi, treba jasno i precizno naznačiti što treba učiniti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203864"/>
                </a:solidFill>
                <a:latin typeface="Calibri"/>
              </a:rPr>
              <a:t>U jednome zadatku tražiti jedan ili najviše dva podatka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38400" y="-117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600" b="1" strike="noStrike" spc="-1">
                <a:solidFill>
                  <a:srgbClr val="203864"/>
                </a:solidFill>
                <a:latin typeface="Calibri"/>
              </a:rPr>
              <a:t>Vrste zadataka</a:t>
            </a:r>
            <a:endParaRPr lang="sr-Latn-RS" sz="46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034152301"/>
              </p:ext>
            </p:extLst>
          </p:nvPr>
        </p:nvGraphicFramePr>
        <p:xfrm>
          <a:off x="0" y="1073880"/>
          <a:ext cx="11844360" cy="543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2569</Words>
  <Application>Microsoft Office PowerPoint</Application>
  <PresentationFormat>Widescreen</PresentationFormat>
  <Paragraphs>240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DejaVu Sans</vt:lpstr>
      <vt:lpstr>Futura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Ana Markočić Dekanić</dc:creator>
  <dc:description/>
  <cp:lastModifiedBy>Administrator</cp:lastModifiedBy>
  <cp:revision>69</cp:revision>
  <dcterms:created xsi:type="dcterms:W3CDTF">2020-03-29T21:03:35Z</dcterms:created>
  <dcterms:modified xsi:type="dcterms:W3CDTF">2020-04-20T14:58:11Z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39</vt:i4>
  </property>
</Properties>
</file>